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256" r:id="rId3"/>
    <p:sldId id="257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70" r:id="rId13"/>
    <p:sldId id="271" r:id="rId14"/>
    <p:sldId id="272" r:id="rId15"/>
    <p:sldId id="266" r:id="rId16"/>
    <p:sldId id="267" r:id="rId17"/>
    <p:sldId id="268" r:id="rId18"/>
    <p:sldId id="269" r:id="rId1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8" userDrawn="1">
          <p15:clr>
            <a:srgbClr val="A4A3A4"/>
          </p15:clr>
        </p15:guide>
        <p15:guide id="2" pos="38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98"/>
        <p:guide pos="38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>
              <a:effectLst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 rot="164899">
            <a:off x="1027777" y="1130300"/>
            <a:ext cx="10136446" cy="5003800"/>
          </a:xfrm>
          <a:prstGeom prst="roundRect">
            <a:avLst>
              <a:gd name="adj" fmla="val 10133"/>
            </a:avLst>
          </a:prstGeom>
          <a:solidFill>
            <a:schemeClr val="accent1">
              <a:lumMod val="50000"/>
            </a:schemeClr>
          </a:solidFill>
          <a:ln w="12700" cap="flat">
            <a:noFill/>
            <a:miter/>
          </a:ln>
          <a:effectLst>
            <a:outerShdw blurRad="127000" algn="ctr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27777" y="1130300"/>
            <a:ext cx="10136446" cy="5003800"/>
          </a:xfrm>
          <a:prstGeom prst="roundRect">
            <a:avLst>
              <a:gd name="adj" fmla="val 10133"/>
            </a:avLst>
          </a:prstGeom>
          <a:solidFill>
            <a:schemeClr val="bg1"/>
          </a:solidFill>
          <a:ln w="12700" cap="flat">
            <a:solidFill>
              <a:schemeClr val="bg1">
                <a:alpha val="100000"/>
              </a:schemeClr>
            </a:solidFill>
            <a:miter/>
          </a:ln>
          <a:effectLst>
            <a:outerShdw blurRad="127000" algn="ctr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682750" y="2997200"/>
            <a:ext cx="5757545" cy="7499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30000"/>
              </a:lnSpc>
            </a:pPr>
            <a:r>
              <a:rPr kumimoji="1" lang="en-US" altLang="zh-CN" sz="2815" b="1">
                <a:ln w="12700">
                  <a:noFill/>
                </a:ln>
                <a:gradFill>
                  <a:gsLst>
                    <a:gs pos="0">
                      <a:srgbClr val="FF0033">
                        <a:alpha val="100000"/>
                      </a:srgbClr>
                    </a:gs>
                    <a:gs pos="79000">
                      <a:srgbClr val="FF0033">
                        <a:alpha val="100000"/>
                      </a:srgbClr>
                    </a:gs>
                  </a:gsLst>
                  <a:lin ang="2700000" scaled="0"/>
                </a:gradFill>
                <a:latin typeface="Source Han Sans CN Regular"/>
                <a:ea typeface="Source Han Sans CN Regular"/>
                <a:cs typeface="Source Han Sans CN Regular"/>
              </a:rPr>
              <a:t>基于 Kafka Streaming 的数据处理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659558" y="2989037"/>
            <a:ext cx="490353" cy="490353"/>
          </a:xfrm>
          <a:prstGeom prst="donu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V="1">
            <a:off x="2821448" y="4484736"/>
            <a:ext cx="4513597" cy="1989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t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770968" y="4458274"/>
            <a:ext cx="1125619" cy="72822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t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770968" y="4903909"/>
            <a:ext cx="2103928" cy="3077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>
                <a:lumMod val="50000"/>
              </a:schemeClr>
            </a:solidFill>
            <a:miter/>
          </a:ln>
          <a:effectLst>
            <a:outerShdw blurRad="254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239857" y="4954363"/>
            <a:ext cx="1304563" cy="2118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ctr">
              <a:lnSpc>
                <a:spcPct val="110000"/>
              </a:lnSpc>
            </a:pPr>
            <a:r>
              <a:rPr kumimoji="1" lang="en-US" altLang="zh-CN" sz="1400" b="1">
                <a:ln w="12700">
                  <a:noFill/>
                </a:ln>
                <a:solidFill>
                  <a:srgbClr val="7F0019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汇报人：</a:t>
            </a:r>
            <a:r>
              <a:rPr kumimoji="1" lang="zh-CN" altLang="en-US" sz="1400" b="1">
                <a:ln w="12700">
                  <a:noFill/>
                </a:ln>
                <a:solidFill>
                  <a:srgbClr val="7F0019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吴雪玉</a:t>
            </a:r>
            <a:endParaRPr kumimoji="1" lang="zh-CN" altLang="en-US" sz="1400" b="1">
              <a:ln w="12700">
                <a:noFill/>
              </a:ln>
              <a:solidFill>
                <a:srgbClr val="7F0019">
                  <a:alpha val="100000"/>
                </a:srgbClr>
              </a:solidFill>
              <a:latin typeface="Source Han Sans CN Bold"/>
              <a:ea typeface="Source Han Sans CN Bold"/>
              <a:cs typeface="Source Han Sans CN Bold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1905613" y="4954363"/>
            <a:ext cx="195576" cy="211857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261332" y="4903909"/>
            <a:ext cx="2103928" cy="3077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>
                <a:lumMod val="50000"/>
              </a:schemeClr>
            </a:solidFill>
            <a:miter/>
          </a:ln>
          <a:effectLst>
            <a:outerShdw blurRad="254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706445" y="4954363"/>
            <a:ext cx="1549516" cy="2118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ctr">
              <a:lnSpc>
                <a:spcPct val="110000"/>
              </a:lnSpc>
            </a:pPr>
            <a:r>
              <a:rPr kumimoji="1" lang="en-US" altLang="zh-CN" sz="1400" b="1">
                <a:ln w="12700">
                  <a:noFill/>
                </a:ln>
                <a:solidFill>
                  <a:srgbClr val="7F0019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汇报时间：12.11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390594" y="4944792"/>
            <a:ext cx="206552" cy="214780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84127" y="5895664"/>
            <a:ext cx="598643" cy="598643"/>
          </a:xfrm>
          <a:prstGeom prst="donu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file_1733756288485_1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6550" y="513715"/>
            <a:ext cx="10566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启动</a:t>
            </a:r>
            <a:r>
              <a:rPr lang="en-US" altLang="zh-CN"/>
              <a:t> Zookeeper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 Kafka </a:t>
            </a:r>
            <a:r>
              <a:rPr lang="zh-CN" altLang="en-US"/>
              <a:t>目录下，执行命令</a:t>
            </a:r>
            <a:r>
              <a:rPr lang="en-US" altLang="zh-CN"/>
              <a:t>bin/zookeeper-server-start.sh config/zookeeper.properties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630" y="1392555"/>
            <a:ext cx="7555230" cy="47237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file_1733756288485_1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9605" y="664845"/>
            <a:ext cx="10844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启动</a:t>
            </a:r>
            <a:r>
              <a:rPr lang="en-US" altLang="zh-CN"/>
              <a:t> Kafka broker</a:t>
            </a:r>
            <a:r>
              <a:rPr lang="zh-CN" altLang="en-US"/>
              <a:t>。在另一个命令行窗口中，执行</a:t>
            </a:r>
            <a:r>
              <a:rPr lang="en-US" altLang="zh-CN"/>
              <a:t>bin/kafka-server-start.sh config/server.properties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675" y="1246505"/>
            <a:ext cx="7965440" cy="50482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file_1733756288485_1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9410" y="618490"/>
            <a:ext cx="11029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在命令行中，进入</a:t>
            </a:r>
            <a:r>
              <a:rPr lang="en-US" altLang="zh-CN"/>
              <a:t> Kafka </a:t>
            </a:r>
            <a:r>
              <a:rPr lang="zh-CN" altLang="en-US"/>
              <a:t>安装目录，使用以下命令创建</a:t>
            </a:r>
            <a:r>
              <a:rPr lang="en-US" altLang="zh-CN"/>
              <a:t> “in” </a:t>
            </a:r>
            <a:r>
              <a:rPr lang="zh-CN" altLang="en-US"/>
              <a:t>和</a:t>
            </a:r>
            <a:r>
              <a:rPr lang="en-US" altLang="zh-CN"/>
              <a:t> “out” topic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" y="986790"/>
            <a:ext cx="11762740" cy="9988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710815" y="2056765"/>
            <a:ext cx="10970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创建</a:t>
            </a:r>
            <a:r>
              <a:rPr lang="en-US" altLang="zh-CN"/>
              <a:t> Maven </a:t>
            </a:r>
            <a:r>
              <a:rPr lang="zh-CN" altLang="en-US"/>
              <a:t>项目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865" y="2496185"/>
            <a:ext cx="6449060" cy="37922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file_1733756288485_1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 rot="164899">
            <a:off x="1027777" y="1130300"/>
            <a:ext cx="10136446" cy="5003800"/>
          </a:xfrm>
          <a:prstGeom prst="roundRect">
            <a:avLst>
              <a:gd name="adj" fmla="val 10133"/>
            </a:avLst>
          </a:prstGeom>
          <a:solidFill>
            <a:schemeClr val="accent1">
              <a:lumMod val="50000"/>
            </a:schemeClr>
          </a:solidFill>
          <a:ln w="12700" cap="flat">
            <a:noFill/>
            <a:miter/>
          </a:ln>
          <a:effectLst>
            <a:outerShdw blurRad="127000" algn="ctr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27777" y="1130300"/>
            <a:ext cx="10136446" cy="5003800"/>
          </a:xfrm>
          <a:prstGeom prst="roundRect">
            <a:avLst>
              <a:gd name="adj" fmla="val 10133"/>
            </a:avLst>
          </a:prstGeom>
          <a:solidFill>
            <a:schemeClr val="bg1"/>
          </a:solidFill>
          <a:ln w="12700" cap="flat">
            <a:solidFill>
              <a:schemeClr val="bg1">
                <a:alpha val="100000"/>
              </a:schemeClr>
            </a:solidFill>
            <a:miter/>
          </a:ln>
          <a:effectLst>
            <a:outerShdw blurRad="127000" algn="ctr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073038" y="1703922"/>
            <a:ext cx="927195" cy="927195"/>
          </a:xfrm>
          <a:prstGeom prst="donut">
            <a:avLst/>
          </a:prstGeom>
          <a:gradFill>
            <a:gsLst>
              <a:gs pos="0">
                <a:schemeClr val="accent1">
                  <a:lumMod val="75000"/>
                  <a:alpha val="4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601449" y="2754033"/>
            <a:ext cx="598643" cy="598643"/>
          </a:xfrm>
          <a:prstGeom prst="donu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716126" y="1998128"/>
            <a:ext cx="1043881" cy="543594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  <a:effectLst>
            <a:outerShdw blurRad="254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885988" y="871822"/>
            <a:ext cx="710506" cy="15694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716126" y="2878614"/>
            <a:ext cx="5842106" cy="15712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gradFill>
                  <a:gsLst>
                    <a:gs pos="0">
                      <a:srgbClr val="BF0026">
                        <a:alpha val="100000"/>
                      </a:srgbClr>
                    </a:gs>
                    <a:gs pos="79000">
                      <a:srgbClr val="7F0019">
                        <a:alpha val="100000"/>
                      </a:srgbClr>
                    </a:gs>
                  </a:gsLst>
                  <a:lin ang="2700000" scaled="0"/>
                </a:gradFill>
                <a:latin typeface="Source Han Sans CN Regular"/>
                <a:ea typeface="Source Han Sans CN Regular"/>
                <a:cs typeface="Source Han Sans CN Regular"/>
              </a:rPr>
              <a:t>案例复现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 flipH="1">
            <a:off x="4633502" y="4754140"/>
            <a:ext cx="258019" cy="258019"/>
          </a:xfrm>
          <a:prstGeom prst="blockArc">
            <a:avLst/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 flipH="1">
            <a:off x="4815949" y="4754140"/>
            <a:ext cx="258019" cy="258019"/>
          </a:xfrm>
          <a:prstGeom prst="blockArc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5400000" flipH="1">
            <a:off x="4998395" y="4754140"/>
            <a:ext cx="258019" cy="258019"/>
          </a:xfrm>
          <a:prstGeom prst="blockArc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10002524" y="5278271"/>
            <a:ext cx="770475" cy="599268"/>
            <a:chOff x="10002524" y="5278271"/>
            <a:chExt cx="770475" cy="599268"/>
          </a:xfrm>
        </p:grpSpPr>
        <p:grpSp>
          <p:nvGrpSpPr>
            <p:cNvPr id="18" name="组合 17"/>
            <p:cNvGrpSpPr/>
            <p:nvPr/>
          </p:nvGrpSpPr>
          <p:grpSpPr>
            <a:xfrm>
              <a:off x="10687369" y="5278271"/>
              <a:ext cx="85630" cy="85630"/>
              <a:chOff x="10687369" y="5278271"/>
              <a:chExt cx="85630" cy="85630"/>
            </a:xfrm>
          </p:grpSpPr>
          <p:sp>
            <p:nvSpPr>
              <p:cNvPr id="19" name="标题 1"/>
              <p:cNvSpPr txBox="1"/>
              <p:nvPr/>
            </p:nvSpPr>
            <p:spPr>
              <a:xfrm rot="5400000">
                <a:off x="10687369" y="5278271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10687369" y="5449483"/>
              <a:ext cx="85630" cy="85630"/>
              <a:chOff x="10687369" y="5449483"/>
              <a:chExt cx="85630" cy="85630"/>
            </a:xfrm>
          </p:grpSpPr>
          <p:sp>
            <p:nvSpPr>
              <p:cNvPr id="21" name="标题 1"/>
              <p:cNvSpPr txBox="1"/>
              <p:nvPr/>
            </p:nvSpPr>
            <p:spPr>
              <a:xfrm rot="5400000">
                <a:off x="10687369" y="5449483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10687369" y="5620694"/>
              <a:ext cx="85630" cy="85630"/>
              <a:chOff x="10687369" y="5620694"/>
              <a:chExt cx="85630" cy="85630"/>
            </a:xfrm>
          </p:grpSpPr>
          <p:sp>
            <p:nvSpPr>
              <p:cNvPr id="23" name="标题 1"/>
              <p:cNvSpPr txBox="1"/>
              <p:nvPr/>
            </p:nvSpPr>
            <p:spPr>
              <a:xfrm rot="5400000">
                <a:off x="10687369" y="5620694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10687369" y="5791907"/>
              <a:ext cx="85630" cy="85630"/>
              <a:chOff x="10687369" y="5791907"/>
              <a:chExt cx="85630" cy="85630"/>
            </a:xfrm>
          </p:grpSpPr>
          <p:sp>
            <p:nvSpPr>
              <p:cNvPr id="25" name="标题 1"/>
              <p:cNvSpPr txBox="1"/>
              <p:nvPr/>
            </p:nvSpPr>
            <p:spPr>
              <a:xfrm rot="5400000">
                <a:off x="10687369" y="5791907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0516158" y="5278272"/>
              <a:ext cx="85630" cy="85630"/>
              <a:chOff x="10516158" y="5278272"/>
              <a:chExt cx="85630" cy="85630"/>
            </a:xfrm>
          </p:grpSpPr>
          <p:sp>
            <p:nvSpPr>
              <p:cNvPr id="27" name="标题 1"/>
              <p:cNvSpPr txBox="1"/>
              <p:nvPr/>
            </p:nvSpPr>
            <p:spPr>
              <a:xfrm rot="5400000">
                <a:off x="10516158" y="5278272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10516158" y="5449484"/>
              <a:ext cx="85630" cy="85630"/>
              <a:chOff x="10516158" y="5449484"/>
              <a:chExt cx="85630" cy="85630"/>
            </a:xfrm>
          </p:grpSpPr>
          <p:sp>
            <p:nvSpPr>
              <p:cNvPr id="29" name="标题 1"/>
              <p:cNvSpPr txBox="1"/>
              <p:nvPr/>
            </p:nvSpPr>
            <p:spPr>
              <a:xfrm rot="5400000">
                <a:off x="10516158" y="5449484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10516158" y="5620695"/>
              <a:ext cx="85630" cy="85630"/>
              <a:chOff x="10516158" y="5620695"/>
              <a:chExt cx="85630" cy="85630"/>
            </a:xfrm>
          </p:grpSpPr>
          <p:sp>
            <p:nvSpPr>
              <p:cNvPr id="31" name="标题 1"/>
              <p:cNvSpPr txBox="1"/>
              <p:nvPr/>
            </p:nvSpPr>
            <p:spPr>
              <a:xfrm rot="5400000">
                <a:off x="10516158" y="5620695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0516158" y="5791908"/>
              <a:ext cx="85630" cy="85630"/>
              <a:chOff x="10516158" y="5791908"/>
              <a:chExt cx="85630" cy="85630"/>
            </a:xfrm>
          </p:grpSpPr>
          <p:sp>
            <p:nvSpPr>
              <p:cNvPr id="33" name="标题 1"/>
              <p:cNvSpPr txBox="1"/>
              <p:nvPr/>
            </p:nvSpPr>
            <p:spPr>
              <a:xfrm rot="5400000">
                <a:off x="10516158" y="5791908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10344947" y="5278273"/>
              <a:ext cx="85630" cy="85630"/>
              <a:chOff x="10344947" y="5278273"/>
              <a:chExt cx="85630" cy="85630"/>
            </a:xfrm>
          </p:grpSpPr>
          <p:sp>
            <p:nvSpPr>
              <p:cNvPr id="35" name="标题 1"/>
              <p:cNvSpPr txBox="1"/>
              <p:nvPr/>
            </p:nvSpPr>
            <p:spPr>
              <a:xfrm rot="5400000">
                <a:off x="10344947" y="5278273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0344947" y="5449485"/>
              <a:ext cx="85630" cy="85630"/>
              <a:chOff x="10344947" y="5449485"/>
              <a:chExt cx="85630" cy="85630"/>
            </a:xfrm>
          </p:grpSpPr>
          <p:sp>
            <p:nvSpPr>
              <p:cNvPr id="37" name="标题 1"/>
              <p:cNvSpPr txBox="1"/>
              <p:nvPr/>
            </p:nvSpPr>
            <p:spPr>
              <a:xfrm rot="5400000">
                <a:off x="10344947" y="5449485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10344947" y="5620696"/>
              <a:ext cx="85630" cy="85630"/>
              <a:chOff x="10344947" y="5620696"/>
              <a:chExt cx="85630" cy="85630"/>
            </a:xfrm>
          </p:grpSpPr>
          <p:sp>
            <p:nvSpPr>
              <p:cNvPr id="39" name="标题 1"/>
              <p:cNvSpPr txBox="1"/>
              <p:nvPr/>
            </p:nvSpPr>
            <p:spPr>
              <a:xfrm rot="5400000">
                <a:off x="10344947" y="5620696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10344947" y="5791908"/>
              <a:ext cx="85630" cy="85630"/>
              <a:chOff x="10344947" y="5791908"/>
              <a:chExt cx="85630" cy="85630"/>
            </a:xfrm>
          </p:grpSpPr>
          <p:sp>
            <p:nvSpPr>
              <p:cNvPr id="41" name="标题 1"/>
              <p:cNvSpPr txBox="1"/>
              <p:nvPr/>
            </p:nvSpPr>
            <p:spPr>
              <a:xfrm rot="5400000">
                <a:off x="10344947" y="5791908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0173735" y="5278273"/>
              <a:ext cx="85630" cy="85630"/>
              <a:chOff x="10173735" y="5278273"/>
              <a:chExt cx="85630" cy="85630"/>
            </a:xfrm>
          </p:grpSpPr>
          <p:sp>
            <p:nvSpPr>
              <p:cNvPr id="43" name="标题 1"/>
              <p:cNvSpPr txBox="1"/>
              <p:nvPr/>
            </p:nvSpPr>
            <p:spPr>
              <a:xfrm rot="5400000">
                <a:off x="10173735" y="5278273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0173735" y="5449485"/>
              <a:ext cx="85630" cy="85630"/>
              <a:chOff x="10173735" y="5449485"/>
              <a:chExt cx="85630" cy="85630"/>
            </a:xfrm>
          </p:grpSpPr>
          <p:sp>
            <p:nvSpPr>
              <p:cNvPr id="45" name="标题 1"/>
              <p:cNvSpPr txBox="1"/>
              <p:nvPr/>
            </p:nvSpPr>
            <p:spPr>
              <a:xfrm rot="5400000">
                <a:off x="10173735" y="5449485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0173735" y="5620696"/>
              <a:ext cx="85630" cy="85630"/>
              <a:chOff x="10173735" y="5620696"/>
              <a:chExt cx="85630" cy="85630"/>
            </a:xfrm>
          </p:grpSpPr>
          <p:sp>
            <p:nvSpPr>
              <p:cNvPr id="47" name="标题 1"/>
              <p:cNvSpPr txBox="1"/>
              <p:nvPr/>
            </p:nvSpPr>
            <p:spPr>
              <a:xfrm rot="5400000">
                <a:off x="10173735" y="5620696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10173735" y="5791908"/>
              <a:ext cx="85630" cy="85630"/>
              <a:chOff x="10173735" y="5791908"/>
              <a:chExt cx="85630" cy="85630"/>
            </a:xfrm>
          </p:grpSpPr>
          <p:sp>
            <p:nvSpPr>
              <p:cNvPr id="49" name="标题 1"/>
              <p:cNvSpPr txBox="1"/>
              <p:nvPr/>
            </p:nvSpPr>
            <p:spPr>
              <a:xfrm rot="5400000">
                <a:off x="10173735" y="5791908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10002524" y="5278273"/>
              <a:ext cx="85630" cy="85630"/>
              <a:chOff x="10002524" y="5278273"/>
              <a:chExt cx="85630" cy="85630"/>
            </a:xfrm>
          </p:grpSpPr>
          <p:sp>
            <p:nvSpPr>
              <p:cNvPr id="51" name="标题 1"/>
              <p:cNvSpPr txBox="1"/>
              <p:nvPr/>
            </p:nvSpPr>
            <p:spPr>
              <a:xfrm rot="5400000">
                <a:off x="10002524" y="5278273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10002524" y="5449485"/>
              <a:ext cx="85630" cy="85630"/>
              <a:chOff x="10002524" y="5449485"/>
              <a:chExt cx="85630" cy="85630"/>
            </a:xfrm>
          </p:grpSpPr>
          <p:sp>
            <p:nvSpPr>
              <p:cNvPr id="53" name="标题 1"/>
              <p:cNvSpPr txBox="1"/>
              <p:nvPr/>
            </p:nvSpPr>
            <p:spPr>
              <a:xfrm rot="5400000">
                <a:off x="10002524" y="5449485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10002525" y="5620696"/>
              <a:ext cx="85630" cy="85630"/>
              <a:chOff x="10002525" y="5620696"/>
              <a:chExt cx="85630" cy="85630"/>
            </a:xfrm>
          </p:grpSpPr>
          <p:sp>
            <p:nvSpPr>
              <p:cNvPr id="55" name="标题 1"/>
              <p:cNvSpPr txBox="1"/>
              <p:nvPr/>
            </p:nvSpPr>
            <p:spPr>
              <a:xfrm rot="5400000">
                <a:off x="10002525" y="5620696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10002525" y="5791909"/>
              <a:ext cx="85630" cy="85630"/>
              <a:chOff x="10002525" y="5791909"/>
              <a:chExt cx="85630" cy="85630"/>
            </a:xfrm>
          </p:grpSpPr>
          <p:sp>
            <p:nvSpPr>
              <p:cNvPr id="57" name="标题 1"/>
              <p:cNvSpPr txBox="1"/>
              <p:nvPr/>
            </p:nvSpPr>
            <p:spPr>
              <a:xfrm rot="5400000">
                <a:off x="10002525" y="5791909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file_1733756288485_1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1098550"/>
            <a:ext cx="8524875" cy="53295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48360" y="594995"/>
            <a:ext cx="11493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运行</a:t>
            </a:r>
            <a:r>
              <a:rPr lang="en-US" altLang="zh-CN"/>
              <a:t>MyStreamDemo</a:t>
            </a:r>
            <a:r>
              <a:rPr lang="zh-CN" altLang="en-US"/>
              <a:t>类</a:t>
            </a: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file_1733756288485_1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1475" y="513715"/>
            <a:ext cx="104495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程序启动后，打开新的命令行窗口，进入</a:t>
            </a:r>
            <a:r>
              <a:rPr lang="en-US" altLang="zh-CN"/>
              <a:t> Kafka </a:t>
            </a:r>
            <a:r>
              <a:rPr lang="zh-CN" altLang="en-US"/>
              <a:t>安装目录，使用以下命令向</a:t>
            </a:r>
            <a:r>
              <a:rPr lang="en-US" altLang="zh-CN"/>
              <a:t> “in” topic </a:t>
            </a:r>
            <a:r>
              <a:rPr lang="zh-CN" altLang="en-US"/>
              <a:t>发送数据：</a:t>
            </a:r>
            <a:endParaRPr lang="zh-CN" altLang="en-US"/>
          </a:p>
          <a:p>
            <a:r>
              <a:rPr lang="en-US" altLang="zh-CN"/>
              <a:t>bin/kafka-console-producer.sh --broker-list localhost:9092 --topic in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71475" y="1419225"/>
            <a:ext cx="110769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在生产者窗口输入一些数据，然后在另一个命令行窗口中，使用以下命令消费</a:t>
            </a:r>
            <a:r>
              <a:rPr lang="en-US" altLang="zh-CN"/>
              <a:t> “out” topic </a:t>
            </a:r>
            <a:r>
              <a:rPr lang="zh-CN" altLang="en-US"/>
              <a:t>的数据，检查是否接收到从</a:t>
            </a:r>
            <a:r>
              <a:rPr lang="en-US" altLang="zh-CN"/>
              <a:t> “in” topic </a:t>
            </a:r>
            <a:r>
              <a:rPr lang="zh-CN" altLang="en-US"/>
              <a:t>传输过来的数据：</a:t>
            </a:r>
            <a:endParaRPr lang="zh-CN" altLang="en-US"/>
          </a:p>
          <a:p>
            <a:r>
              <a:rPr lang="en-US" altLang="zh-CN"/>
              <a:t>bin/kafka-console-consumer.sh --bootstrap-server localhost:9092 --topic out --from-beginning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661285"/>
            <a:ext cx="7086600" cy="977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3973195"/>
            <a:ext cx="71120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file_1733756288485_1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7195" y="4324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运行</a:t>
            </a:r>
            <a:r>
              <a:rPr lang="zh-CN" altLang="en-US"/>
              <a:t>结果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b="7423"/>
          <a:stretch>
            <a:fillRect/>
          </a:stretch>
        </p:blipFill>
        <p:spPr>
          <a:xfrm>
            <a:off x="417195" y="911225"/>
            <a:ext cx="9144000" cy="5505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" y="0"/>
            <a:ext cx="12192000" cy="6858000"/>
          </a:xfrm>
          <a:prstGeom prst="rect">
            <a:avLst/>
          </a:prstGeom>
        </p:spPr>
      </p:pic>
      <p:sp>
        <p:nvSpPr>
          <p:cNvPr id="33" name="标题 1"/>
          <p:cNvSpPr txBox="1"/>
          <p:nvPr/>
        </p:nvSpPr>
        <p:spPr>
          <a:xfrm flipH="1" flipV="1">
            <a:off x="80645" y="35920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720000 w 720000"/>
              <a:gd name="connsiteY1" fmla="*/ 0 h 720000"/>
              <a:gd name="connsiteX2" fmla="*/ 0 w 720000"/>
              <a:gd name="connsiteY2" fmla="*/ 720000 h 720000"/>
              <a:gd name="connsiteX3" fmla="*/ 0 w 720000"/>
              <a:gd name="connsiteY3" fmla="*/ 0 h 720000"/>
            </a:gdLst>
            <a:ahLst/>
            <a:cxnLst/>
            <a:rect l="l" t="t" r="r" b="b"/>
            <a:pathLst>
              <a:path w="720000" h="720000">
                <a:moveTo>
                  <a:pt x="0" y="0"/>
                </a:moveTo>
                <a:lnTo>
                  <a:pt x="720000" y="0"/>
                </a:lnTo>
                <a:cubicBezTo>
                  <a:pt x="720000" y="397645"/>
                  <a:pt x="397645" y="720000"/>
                  <a:pt x="0" y="720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10800000">
            <a:off x="80645" y="1077064"/>
            <a:ext cx="720430" cy="718358"/>
          </a:xfrm>
          <a:custGeom>
            <a:avLst/>
            <a:gdLst>
              <a:gd name="connsiteX0" fmla="*/ 599950 w 720430"/>
              <a:gd name="connsiteY0" fmla="*/ 718358 h 718358"/>
              <a:gd name="connsiteX1" fmla="*/ 599950 w 720430"/>
              <a:gd name="connsiteY1" fmla="*/ 0 h 718358"/>
              <a:gd name="connsiteX2" fmla="*/ 720430 w 720430"/>
              <a:gd name="connsiteY2" fmla="*/ 0 h 718358"/>
              <a:gd name="connsiteX3" fmla="*/ 720430 w 720430"/>
              <a:gd name="connsiteY3" fmla="*/ 718358 h 718358"/>
              <a:gd name="connsiteX4" fmla="*/ 399966 w 720430"/>
              <a:gd name="connsiteY4" fmla="*/ 718358 h 718358"/>
              <a:gd name="connsiteX5" fmla="*/ 399966 w 720430"/>
              <a:gd name="connsiteY5" fmla="*/ 0 h 718358"/>
              <a:gd name="connsiteX6" fmla="*/ 520446 w 720430"/>
              <a:gd name="connsiteY6" fmla="*/ 0 h 718358"/>
              <a:gd name="connsiteX7" fmla="*/ 520446 w 720430"/>
              <a:gd name="connsiteY7" fmla="*/ 718358 h 718358"/>
              <a:gd name="connsiteX8" fmla="*/ 199983 w 720430"/>
              <a:gd name="connsiteY8" fmla="*/ 718358 h 718358"/>
              <a:gd name="connsiteX9" fmla="*/ 199983 w 720430"/>
              <a:gd name="connsiteY9" fmla="*/ 0 h 718358"/>
              <a:gd name="connsiteX10" fmla="*/ 320463 w 720430"/>
              <a:gd name="connsiteY10" fmla="*/ 0 h 718358"/>
              <a:gd name="connsiteX11" fmla="*/ 320463 w 720430"/>
              <a:gd name="connsiteY11" fmla="*/ 718358 h 718358"/>
              <a:gd name="connsiteX12" fmla="*/ 0 w 720430"/>
              <a:gd name="connsiteY12" fmla="*/ 718358 h 718358"/>
              <a:gd name="connsiteX13" fmla="*/ 0 w 720430"/>
              <a:gd name="connsiteY13" fmla="*/ 0 h 718358"/>
              <a:gd name="connsiteX14" fmla="*/ 120480 w 720430"/>
              <a:gd name="connsiteY14" fmla="*/ 0 h 718358"/>
              <a:gd name="connsiteX15" fmla="*/ 120480 w 720430"/>
              <a:gd name="connsiteY15" fmla="*/ 718358 h 718358"/>
            </a:gdLst>
            <a:ahLst/>
            <a:cxnLst/>
            <a:rect l="l" t="t" r="r" b="b"/>
            <a:pathLst>
              <a:path w="720430" h="718358">
                <a:moveTo>
                  <a:pt x="599950" y="718358"/>
                </a:moveTo>
                <a:lnTo>
                  <a:pt x="599950" y="0"/>
                </a:lnTo>
                <a:lnTo>
                  <a:pt x="720430" y="0"/>
                </a:lnTo>
                <a:lnTo>
                  <a:pt x="720430" y="718358"/>
                </a:lnTo>
                <a:close/>
                <a:moveTo>
                  <a:pt x="399966" y="718358"/>
                </a:moveTo>
                <a:lnTo>
                  <a:pt x="399966" y="0"/>
                </a:lnTo>
                <a:lnTo>
                  <a:pt x="520446" y="0"/>
                </a:lnTo>
                <a:lnTo>
                  <a:pt x="520446" y="718358"/>
                </a:lnTo>
                <a:close/>
                <a:moveTo>
                  <a:pt x="199983" y="718358"/>
                </a:moveTo>
                <a:lnTo>
                  <a:pt x="199983" y="0"/>
                </a:lnTo>
                <a:lnTo>
                  <a:pt x="320463" y="0"/>
                </a:lnTo>
                <a:lnTo>
                  <a:pt x="320463" y="718358"/>
                </a:lnTo>
                <a:close/>
                <a:moveTo>
                  <a:pt x="0" y="718358"/>
                </a:moveTo>
                <a:lnTo>
                  <a:pt x="0" y="0"/>
                </a:lnTo>
                <a:lnTo>
                  <a:pt x="120480" y="0"/>
                </a:lnTo>
                <a:lnTo>
                  <a:pt x="120480" y="71835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flipH="1">
            <a:off x="802005" y="358775"/>
            <a:ext cx="720000" cy="720000"/>
          </a:xfrm>
          <a:custGeom>
            <a:avLst/>
            <a:gdLst>
              <a:gd name="connsiteX0" fmla="*/ 0 w 720000"/>
              <a:gd name="connsiteY0" fmla="*/ 0 h 720000"/>
              <a:gd name="connsiteX1" fmla="*/ 720000 w 720000"/>
              <a:gd name="connsiteY1" fmla="*/ 0 h 720000"/>
              <a:gd name="connsiteX2" fmla="*/ 0 w 720000"/>
              <a:gd name="connsiteY2" fmla="*/ 720000 h 720000"/>
              <a:gd name="connsiteX3" fmla="*/ 0 w 720000"/>
              <a:gd name="connsiteY3" fmla="*/ 0 h 720000"/>
            </a:gdLst>
            <a:ahLst/>
            <a:cxnLst/>
            <a:rect l="l" t="t" r="r" b="b"/>
            <a:pathLst>
              <a:path w="720000" h="720000">
                <a:moveTo>
                  <a:pt x="0" y="0"/>
                </a:moveTo>
                <a:lnTo>
                  <a:pt x="720000" y="0"/>
                </a:lnTo>
                <a:cubicBezTo>
                  <a:pt x="720000" y="397645"/>
                  <a:pt x="397645" y="720000"/>
                  <a:pt x="0" y="720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flipH="1">
            <a:off x="986913" y="358775"/>
            <a:ext cx="535092" cy="540600"/>
          </a:xfrm>
          <a:custGeom>
            <a:avLst/>
            <a:gdLst>
              <a:gd name="connsiteX0" fmla="*/ 0 w 535092"/>
              <a:gd name="connsiteY0" fmla="*/ 540600 h 540600"/>
              <a:gd name="connsiteX1" fmla="*/ 0 w 535092"/>
              <a:gd name="connsiteY1" fmla="*/ 0 h 540600"/>
              <a:gd name="connsiteX2" fmla="*/ 535092 w 535092"/>
              <a:gd name="connsiteY2" fmla="*/ 0 h 540600"/>
              <a:gd name="connsiteX3" fmla="*/ 533089 w 535092"/>
              <a:gd name="connsiteY3" fmla="*/ 7789 h 540600"/>
              <a:gd name="connsiteX4" fmla="*/ 374 w 535092"/>
              <a:gd name="connsiteY4" fmla="*/ 540504 h 540600"/>
              <a:gd name="connsiteX5" fmla="*/ 0 w 535092"/>
              <a:gd name="connsiteY5" fmla="*/ 540600 h 540600"/>
            </a:gdLst>
            <a:ahLst/>
            <a:cxnLst/>
            <a:rect l="l" t="t" r="r" b="b"/>
            <a:pathLst>
              <a:path w="535092" h="540600">
                <a:moveTo>
                  <a:pt x="0" y="540600"/>
                </a:moveTo>
                <a:lnTo>
                  <a:pt x="0" y="0"/>
                </a:lnTo>
                <a:lnTo>
                  <a:pt x="535092" y="0"/>
                </a:lnTo>
                <a:lnTo>
                  <a:pt x="533089" y="7789"/>
                </a:lnTo>
                <a:cubicBezTo>
                  <a:pt x="454200" y="261425"/>
                  <a:pt x="254009" y="461615"/>
                  <a:pt x="374" y="540504"/>
                </a:cubicBezTo>
                <a:lnTo>
                  <a:pt x="0" y="5406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rot="5400000">
            <a:off x="800253" y="1077109"/>
            <a:ext cx="720000" cy="720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 rot="5400000" flipH="1" flipV="1">
            <a:off x="800231" y="1077087"/>
            <a:ext cx="720045" cy="720045"/>
          </a:xfrm>
          <a:custGeom>
            <a:avLst/>
            <a:gdLst>
              <a:gd name="connsiteX0" fmla="*/ 360000 w 720045"/>
              <a:gd name="connsiteY0" fmla="*/ 360045 h 720045"/>
              <a:gd name="connsiteX1" fmla="*/ 360000 w 720045"/>
              <a:gd name="connsiteY1" fmla="*/ 720045 h 720045"/>
              <a:gd name="connsiteX2" fmla="*/ 0 w 720045"/>
              <a:gd name="connsiteY2" fmla="*/ 360045 h 720045"/>
              <a:gd name="connsiteX3" fmla="*/ 360000 w 720045"/>
              <a:gd name="connsiteY3" fmla="*/ 0 h 720045"/>
              <a:gd name="connsiteX4" fmla="*/ 360000 w 720045"/>
              <a:gd name="connsiteY4" fmla="*/ 360000 h 720045"/>
              <a:gd name="connsiteX5" fmla="*/ 0 w 720045"/>
              <a:gd name="connsiteY5" fmla="*/ 360000 h 720045"/>
              <a:gd name="connsiteX6" fmla="*/ 360000 w 720045"/>
              <a:gd name="connsiteY6" fmla="*/ 0 h 720045"/>
              <a:gd name="connsiteX7" fmla="*/ 720045 w 720045"/>
              <a:gd name="connsiteY7" fmla="*/ 360045 h 720045"/>
              <a:gd name="connsiteX8" fmla="*/ 360045 w 720045"/>
              <a:gd name="connsiteY8" fmla="*/ 720045 h 720045"/>
              <a:gd name="connsiteX9" fmla="*/ 360045 w 720045"/>
              <a:gd name="connsiteY9" fmla="*/ 360045 h 720045"/>
              <a:gd name="connsiteX10" fmla="*/ 720045 w 720045"/>
              <a:gd name="connsiteY10" fmla="*/ 360000 h 720045"/>
              <a:gd name="connsiteX11" fmla="*/ 360045 w 720045"/>
              <a:gd name="connsiteY11" fmla="*/ 360000 h 720045"/>
              <a:gd name="connsiteX12" fmla="*/ 360045 w 720045"/>
              <a:gd name="connsiteY12" fmla="*/ 0 h 720045"/>
              <a:gd name="connsiteX13" fmla="*/ 720045 w 720045"/>
              <a:gd name="connsiteY13" fmla="*/ 360000 h 720045"/>
            </a:gdLst>
            <a:ahLst/>
            <a:cxnLst/>
            <a:rect l="l" t="t" r="r" b="b"/>
            <a:pathLst>
              <a:path w="720045" h="720045">
                <a:moveTo>
                  <a:pt x="360000" y="360045"/>
                </a:moveTo>
                <a:lnTo>
                  <a:pt x="360000" y="720045"/>
                </a:lnTo>
                <a:cubicBezTo>
                  <a:pt x="360000" y="521222"/>
                  <a:pt x="198823" y="360045"/>
                  <a:pt x="0" y="360045"/>
                </a:cubicBez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0" y="360000"/>
                </a:lnTo>
                <a:cubicBezTo>
                  <a:pt x="198823" y="360000"/>
                  <a:pt x="360000" y="198823"/>
                  <a:pt x="360000" y="0"/>
                </a:cubicBezTo>
                <a:close/>
                <a:moveTo>
                  <a:pt x="720045" y="360045"/>
                </a:moveTo>
                <a:cubicBezTo>
                  <a:pt x="521222" y="360045"/>
                  <a:pt x="360045" y="521222"/>
                  <a:pt x="360045" y="720045"/>
                </a:cubicBezTo>
                <a:lnTo>
                  <a:pt x="360045" y="360045"/>
                </a:lnTo>
                <a:close/>
                <a:moveTo>
                  <a:pt x="720045" y="360000"/>
                </a:moveTo>
                <a:lnTo>
                  <a:pt x="360045" y="360000"/>
                </a:lnTo>
                <a:lnTo>
                  <a:pt x="360045" y="0"/>
                </a:lnTo>
                <a:cubicBezTo>
                  <a:pt x="360045" y="198823"/>
                  <a:pt x="521222" y="360000"/>
                  <a:pt x="720045" y="36000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rot="10800000">
            <a:off x="80645" y="1076688"/>
            <a:ext cx="3268981" cy="1447709"/>
          </a:xfrm>
          <a:custGeom>
            <a:avLst/>
            <a:gdLst>
              <a:gd name="connsiteX0" fmla="*/ 1650146 w 3268981"/>
              <a:gd name="connsiteY0" fmla="*/ 1447709 h 1447709"/>
              <a:gd name="connsiteX1" fmla="*/ 0 w 3268981"/>
              <a:gd name="connsiteY1" fmla="*/ 1447709 h 1447709"/>
              <a:gd name="connsiteX2" fmla="*/ 0 w 3268981"/>
              <a:gd name="connsiteY2" fmla="*/ 1035320 h 1447709"/>
              <a:gd name="connsiteX3" fmla="*/ 1649726 w 3268981"/>
              <a:gd name="connsiteY3" fmla="*/ 1035320 h 1447709"/>
              <a:gd name="connsiteX4" fmla="*/ 1649726 w 3268981"/>
              <a:gd name="connsiteY4" fmla="*/ 548276 h 1447709"/>
              <a:gd name="connsiteX5" fmla="*/ 1829726 w 3268981"/>
              <a:gd name="connsiteY5" fmla="*/ 548276 h 1447709"/>
              <a:gd name="connsiteX6" fmla="*/ 1829726 w 3268981"/>
              <a:gd name="connsiteY6" fmla="*/ 549060 h 1447709"/>
              <a:gd name="connsiteX7" fmla="*/ 2548980 w 3268981"/>
              <a:gd name="connsiteY7" fmla="*/ 549060 h 1447709"/>
              <a:gd name="connsiteX8" fmla="*/ 2553205 w 3268981"/>
              <a:gd name="connsiteY8" fmla="*/ 549060 h 1447709"/>
              <a:gd name="connsiteX9" fmla="*/ 3088981 w 3268981"/>
              <a:gd name="connsiteY9" fmla="*/ 549060 h 1447709"/>
              <a:gd name="connsiteX10" fmla="*/ 3088981 w 3268981"/>
              <a:gd name="connsiteY10" fmla="*/ 0 h 1447709"/>
              <a:gd name="connsiteX11" fmla="*/ 3268981 w 3268981"/>
              <a:gd name="connsiteY11" fmla="*/ 0 h 1447709"/>
              <a:gd name="connsiteX12" fmla="*/ 3268981 w 3268981"/>
              <a:gd name="connsiteY12" fmla="*/ 720000 h 1447709"/>
              <a:gd name="connsiteX13" fmla="*/ 3268980 w 3268981"/>
              <a:gd name="connsiteY13" fmla="*/ 720000 h 1447709"/>
              <a:gd name="connsiteX14" fmla="*/ 3268980 w 3268981"/>
              <a:gd name="connsiteY14" fmla="*/ 729060 h 1447709"/>
              <a:gd name="connsiteX15" fmla="*/ 2553205 w 3268981"/>
              <a:gd name="connsiteY15" fmla="*/ 729060 h 1447709"/>
              <a:gd name="connsiteX16" fmla="*/ 2548980 w 3268981"/>
              <a:gd name="connsiteY16" fmla="*/ 729060 h 1447709"/>
              <a:gd name="connsiteX17" fmla="*/ 1829726 w 3268981"/>
              <a:gd name="connsiteY17" fmla="*/ 729060 h 1447709"/>
              <a:gd name="connsiteX18" fmla="*/ 1829726 w 3268981"/>
              <a:gd name="connsiteY18" fmla="*/ 1447433 h 1447709"/>
              <a:gd name="connsiteX19" fmla="*/ 1650146 w 3268981"/>
              <a:gd name="connsiteY19" fmla="*/ 1447433 h 1447709"/>
            </a:gdLst>
            <a:ahLst/>
            <a:cxnLst/>
            <a:rect l="l" t="t" r="r" b="b"/>
            <a:pathLst>
              <a:path w="3268981" h="1447709">
                <a:moveTo>
                  <a:pt x="1650146" y="1447709"/>
                </a:moveTo>
                <a:lnTo>
                  <a:pt x="0" y="1447709"/>
                </a:lnTo>
                <a:lnTo>
                  <a:pt x="0" y="1035320"/>
                </a:lnTo>
                <a:lnTo>
                  <a:pt x="1649726" y="1035320"/>
                </a:lnTo>
                <a:lnTo>
                  <a:pt x="1649726" y="548276"/>
                </a:lnTo>
                <a:lnTo>
                  <a:pt x="1829726" y="548276"/>
                </a:lnTo>
                <a:lnTo>
                  <a:pt x="1829726" y="549060"/>
                </a:lnTo>
                <a:lnTo>
                  <a:pt x="2548980" y="549060"/>
                </a:lnTo>
                <a:lnTo>
                  <a:pt x="2553205" y="549060"/>
                </a:lnTo>
                <a:lnTo>
                  <a:pt x="3088981" y="549060"/>
                </a:lnTo>
                <a:lnTo>
                  <a:pt x="3088981" y="0"/>
                </a:lnTo>
                <a:lnTo>
                  <a:pt x="3268981" y="0"/>
                </a:lnTo>
                <a:lnTo>
                  <a:pt x="3268981" y="720000"/>
                </a:lnTo>
                <a:lnTo>
                  <a:pt x="3268980" y="720000"/>
                </a:lnTo>
                <a:lnTo>
                  <a:pt x="3268980" y="729060"/>
                </a:lnTo>
                <a:lnTo>
                  <a:pt x="2553205" y="729060"/>
                </a:lnTo>
                <a:lnTo>
                  <a:pt x="2548980" y="729060"/>
                </a:lnTo>
                <a:lnTo>
                  <a:pt x="1829726" y="729060"/>
                </a:lnTo>
                <a:lnTo>
                  <a:pt x="1829726" y="1447433"/>
                </a:lnTo>
                <a:lnTo>
                  <a:pt x="1650146" y="1447433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flipV="1">
            <a:off x="1520511" y="717345"/>
            <a:ext cx="360000" cy="360000"/>
          </a:xfrm>
          <a:custGeom>
            <a:avLst/>
            <a:gdLst>
              <a:gd name="connsiteX0" fmla="*/ 0 w 720000"/>
              <a:gd name="connsiteY0" fmla="*/ 0 h 720000"/>
              <a:gd name="connsiteX1" fmla="*/ 720000 w 720000"/>
              <a:gd name="connsiteY1" fmla="*/ 0 h 720000"/>
              <a:gd name="connsiteX2" fmla="*/ 0 w 720000"/>
              <a:gd name="connsiteY2" fmla="*/ 720000 h 720000"/>
              <a:gd name="connsiteX3" fmla="*/ 0 w 720000"/>
              <a:gd name="connsiteY3" fmla="*/ 0 h 720000"/>
            </a:gdLst>
            <a:ahLst/>
            <a:cxnLst/>
            <a:rect l="l" t="t" r="r" b="b"/>
            <a:pathLst>
              <a:path w="720000" h="720000">
                <a:moveTo>
                  <a:pt x="0" y="0"/>
                </a:moveTo>
                <a:lnTo>
                  <a:pt x="720000" y="0"/>
                </a:lnTo>
                <a:cubicBezTo>
                  <a:pt x="720000" y="397645"/>
                  <a:pt x="397645" y="720000"/>
                  <a:pt x="0" y="720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flipH="1">
            <a:off x="1880556" y="358775"/>
            <a:ext cx="360000" cy="360000"/>
          </a:xfrm>
          <a:custGeom>
            <a:avLst/>
            <a:gdLst>
              <a:gd name="connsiteX0" fmla="*/ 0 w 720000"/>
              <a:gd name="connsiteY0" fmla="*/ 0 h 720000"/>
              <a:gd name="connsiteX1" fmla="*/ 720000 w 720000"/>
              <a:gd name="connsiteY1" fmla="*/ 0 h 720000"/>
              <a:gd name="connsiteX2" fmla="*/ 0 w 720000"/>
              <a:gd name="connsiteY2" fmla="*/ 720000 h 720000"/>
              <a:gd name="connsiteX3" fmla="*/ 0 w 720000"/>
              <a:gd name="connsiteY3" fmla="*/ 0 h 720000"/>
            </a:gdLst>
            <a:ahLst/>
            <a:cxnLst/>
            <a:rect l="l" t="t" r="r" b="b"/>
            <a:pathLst>
              <a:path w="720000" h="720000">
                <a:moveTo>
                  <a:pt x="0" y="0"/>
                </a:moveTo>
                <a:lnTo>
                  <a:pt x="720000" y="0"/>
                </a:lnTo>
                <a:cubicBezTo>
                  <a:pt x="720000" y="397645"/>
                  <a:pt x="397645" y="720000"/>
                  <a:pt x="0" y="720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 rot="5400000" flipH="1" flipV="1">
            <a:off x="1520365" y="358775"/>
            <a:ext cx="720000" cy="720000"/>
          </a:xfrm>
          <a:custGeom>
            <a:avLst/>
            <a:gdLst>
              <a:gd name="connsiteX0" fmla="*/ 360000 w 720045"/>
              <a:gd name="connsiteY0" fmla="*/ 360045 h 720045"/>
              <a:gd name="connsiteX1" fmla="*/ 360000 w 720045"/>
              <a:gd name="connsiteY1" fmla="*/ 720045 h 720045"/>
              <a:gd name="connsiteX2" fmla="*/ 0 w 720045"/>
              <a:gd name="connsiteY2" fmla="*/ 360045 h 720045"/>
              <a:gd name="connsiteX3" fmla="*/ 360000 w 720045"/>
              <a:gd name="connsiteY3" fmla="*/ 0 h 720045"/>
              <a:gd name="connsiteX4" fmla="*/ 360000 w 720045"/>
              <a:gd name="connsiteY4" fmla="*/ 360000 h 720045"/>
              <a:gd name="connsiteX5" fmla="*/ 0 w 720045"/>
              <a:gd name="connsiteY5" fmla="*/ 360000 h 720045"/>
              <a:gd name="connsiteX6" fmla="*/ 360000 w 720045"/>
              <a:gd name="connsiteY6" fmla="*/ 0 h 720045"/>
              <a:gd name="connsiteX7" fmla="*/ 720045 w 720045"/>
              <a:gd name="connsiteY7" fmla="*/ 360045 h 720045"/>
              <a:gd name="connsiteX8" fmla="*/ 360045 w 720045"/>
              <a:gd name="connsiteY8" fmla="*/ 720045 h 720045"/>
              <a:gd name="connsiteX9" fmla="*/ 360045 w 720045"/>
              <a:gd name="connsiteY9" fmla="*/ 360045 h 720045"/>
              <a:gd name="connsiteX10" fmla="*/ 720045 w 720045"/>
              <a:gd name="connsiteY10" fmla="*/ 360000 h 720045"/>
              <a:gd name="connsiteX11" fmla="*/ 360045 w 720045"/>
              <a:gd name="connsiteY11" fmla="*/ 360000 h 720045"/>
              <a:gd name="connsiteX12" fmla="*/ 360045 w 720045"/>
              <a:gd name="connsiteY12" fmla="*/ 0 h 720045"/>
              <a:gd name="connsiteX13" fmla="*/ 720045 w 720045"/>
              <a:gd name="connsiteY13" fmla="*/ 360000 h 720045"/>
            </a:gdLst>
            <a:ahLst/>
            <a:cxnLst/>
            <a:rect l="l" t="t" r="r" b="b"/>
            <a:pathLst>
              <a:path w="720045" h="720045">
                <a:moveTo>
                  <a:pt x="360000" y="360045"/>
                </a:moveTo>
                <a:lnTo>
                  <a:pt x="360000" y="720045"/>
                </a:lnTo>
                <a:cubicBezTo>
                  <a:pt x="360000" y="521222"/>
                  <a:pt x="198823" y="360045"/>
                  <a:pt x="0" y="360045"/>
                </a:cubicBez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0" y="360000"/>
                </a:lnTo>
                <a:cubicBezTo>
                  <a:pt x="198823" y="360000"/>
                  <a:pt x="360000" y="198823"/>
                  <a:pt x="360000" y="0"/>
                </a:cubicBezTo>
                <a:close/>
                <a:moveTo>
                  <a:pt x="720045" y="360045"/>
                </a:moveTo>
                <a:cubicBezTo>
                  <a:pt x="521222" y="360045"/>
                  <a:pt x="360045" y="521222"/>
                  <a:pt x="360045" y="720045"/>
                </a:cubicBezTo>
                <a:lnTo>
                  <a:pt x="360045" y="360045"/>
                </a:lnTo>
                <a:close/>
                <a:moveTo>
                  <a:pt x="720045" y="360000"/>
                </a:moveTo>
                <a:lnTo>
                  <a:pt x="360045" y="360000"/>
                </a:lnTo>
                <a:lnTo>
                  <a:pt x="360045" y="0"/>
                </a:lnTo>
                <a:cubicBezTo>
                  <a:pt x="360045" y="198823"/>
                  <a:pt x="521222" y="360000"/>
                  <a:pt x="720045" y="36000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 flipV="1">
            <a:off x="2239839" y="717345"/>
            <a:ext cx="360000" cy="360000"/>
          </a:xfrm>
          <a:custGeom>
            <a:avLst/>
            <a:gdLst>
              <a:gd name="connsiteX0" fmla="*/ 0 w 720000"/>
              <a:gd name="connsiteY0" fmla="*/ 0 h 720000"/>
              <a:gd name="connsiteX1" fmla="*/ 720000 w 720000"/>
              <a:gd name="connsiteY1" fmla="*/ 0 h 720000"/>
              <a:gd name="connsiteX2" fmla="*/ 0 w 720000"/>
              <a:gd name="connsiteY2" fmla="*/ 720000 h 720000"/>
              <a:gd name="connsiteX3" fmla="*/ 0 w 720000"/>
              <a:gd name="connsiteY3" fmla="*/ 0 h 720000"/>
            </a:gdLst>
            <a:ahLst/>
            <a:cxnLst/>
            <a:rect l="l" t="t" r="r" b="b"/>
            <a:pathLst>
              <a:path w="720000" h="720000">
                <a:moveTo>
                  <a:pt x="0" y="0"/>
                </a:moveTo>
                <a:lnTo>
                  <a:pt x="720000" y="0"/>
                </a:lnTo>
                <a:cubicBezTo>
                  <a:pt x="720000" y="397645"/>
                  <a:pt x="397645" y="720000"/>
                  <a:pt x="0" y="720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 flipH="1">
            <a:off x="2599884" y="358775"/>
            <a:ext cx="360000" cy="360000"/>
          </a:xfrm>
          <a:custGeom>
            <a:avLst/>
            <a:gdLst>
              <a:gd name="connsiteX0" fmla="*/ 0 w 720000"/>
              <a:gd name="connsiteY0" fmla="*/ 0 h 720000"/>
              <a:gd name="connsiteX1" fmla="*/ 720000 w 720000"/>
              <a:gd name="connsiteY1" fmla="*/ 0 h 720000"/>
              <a:gd name="connsiteX2" fmla="*/ 0 w 720000"/>
              <a:gd name="connsiteY2" fmla="*/ 720000 h 720000"/>
              <a:gd name="connsiteX3" fmla="*/ 0 w 720000"/>
              <a:gd name="connsiteY3" fmla="*/ 0 h 720000"/>
            </a:gdLst>
            <a:ahLst/>
            <a:cxnLst/>
            <a:rect l="l" t="t" r="r" b="b"/>
            <a:pathLst>
              <a:path w="720000" h="720000">
                <a:moveTo>
                  <a:pt x="0" y="0"/>
                </a:moveTo>
                <a:lnTo>
                  <a:pt x="720000" y="0"/>
                </a:lnTo>
                <a:cubicBezTo>
                  <a:pt x="720000" y="397645"/>
                  <a:pt x="397645" y="720000"/>
                  <a:pt x="0" y="720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 rot="5400000" flipH="1" flipV="1">
            <a:off x="2239693" y="358775"/>
            <a:ext cx="720000" cy="720000"/>
          </a:xfrm>
          <a:custGeom>
            <a:avLst/>
            <a:gdLst>
              <a:gd name="connsiteX0" fmla="*/ 360000 w 720045"/>
              <a:gd name="connsiteY0" fmla="*/ 360045 h 720045"/>
              <a:gd name="connsiteX1" fmla="*/ 360000 w 720045"/>
              <a:gd name="connsiteY1" fmla="*/ 720045 h 720045"/>
              <a:gd name="connsiteX2" fmla="*/ 0 w 720045"/>
              <a:gd name="connsiteY2" fmla="*/ 360045 h 720045"/>
              <a:gd name="connsiteX3" fmla="*/ 360000 w 720045"/>
              <a:gd name="connsiteY3" fmla="*/ 0 h 720045"/>
              <a:gd name="connsiteX4" fmla="*/ 360000 w 720045"/>
              <a:gd name="connsiteY4" fmla="*/ 360000 h 720045"/>
              <a:gd name="connsiteX5" fmla="*/ 0 w 720045"/>
              <a:gd name="connsiteY5" fmla="*/ 360000 h 720045"/>
              <a:gd name="connsiteX6" fmla="*/ 360000 w 720045"/>
              <a:gd name="connsiteY6" fmla="*/ 0 h 720045"/>
              <a:gd name="connsiteX7" fmla="*/ 720045 w 720045"/>
              <a:gd name="connsiteY7" fmla="*/ 360045 h 720045"/>
              <a:gd name="connsiteX8" fmla="*/ 360045 w 720045"/>
              <a:gd name="connsiteY8" fmla="*/ 720045 h 720045"/>
              <a:gd name="connsiteX9" fmla="*/ 360045 w 720045"/>
              <a:gd name="connsiteY9" fmla="*/ 360045 h 720045"/>
              <a:gd name="connsiteX10" fmla="*/ 720045 w 720045"/>
              <a:gd name="connsiteY10" fmla="*/ 360000 h 720045"/>
              <a:gd name="connsiteX11" fmla="*/ 360045 w 720045"/>
              <a:gd name="connsiteY11" fmla="*/ 360000 h 720045"/>
              <a:gd name="connsiteX12" fmla="*/ 360045 w 720045"/>
              <a:gd name="connsiteY12" fmla="*/ 0 h 720045"/>
              <a:gd name="connsiteX13" fmla="*/ 720045 w 720045"/>
              <a:gd name="connsiteY13" fmla="*/ 360000 h 720045"/>
            </a:gdLst>
            <a:ahLst/>
            <a:cxnLst/>
            <a:rect l="l" t="t" r="r" b="b"/>
            <a:pathLst>
              <a:path w="720045" h="720045">
                <a:moveTo>
                  <a:pt x="360000" y="360045"/>
                </a:moveTo>
                <a:lnTo>
                  <a:pt x="360000" y="720045"/>
                </a:lnTo>
                <a:cubicBezTo>
                  <a:pt x="360000" y="521222"/>
                  <a:pt x="198823" y="360045"/>
                  <a:pt x="0" y="360045"/>
                </a:cubicBez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0" y="360000"/>
                </a:lnTo>
                <a:cubicBezTo>
                  <a:pt x="198823" y="360000"/>
                  <a:pt x="360000" y="198823"/>
                  <a:pt x="360000" y="0"/>
                </a:cubicBezTo>
                <a:close/>
                <a:moveTo>
                  <a:pt x="720045" y="360045"/>
                </a:moveTo>
                <a:cubicBezTo>
                  <a:pt x="521222" y="360045"/>
                  <a:pt x="360045" y="521222"/>
                  <a:pt x="360045" y="720045"/>
                </a:cubicBezTo>
                <a:lnTo>
                  <a:pt x="360045" y="360045"/>
                </a:lnTo>
                <a:close/>
                <a:moveTo>
                  <a:pt x="720045" y="360000"/>
                </a:moveTo>
                <a:lnTo>
                  <a:pt x="360045" y="360000"/>
                </a:lnTo>
                <a:lnTo>
                  <a:pt x="360045" y="0"/>
                </a:lnTo>
                <a:cubicBezTo>
                  <a:pt x="360045" y="198823"/>
                  <a:pt x="521222" y="360000"/>
                  <a:pt x="720045" y="36000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>
            <a:off x="1523683" y="1077942"/>
            <a:ext cx="1829752" cy="898684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>
            <a:off x="736600" y="2222500"/>
            <a:ext cx="1588308" cy="8842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0033">
                    <a:alpha val="100000"/>
                  </a:srgbClr>
                </a:solidFill>
                <a:latin typeface="Dream-XinCuSongGB" panose="02010604000000000000" charset="-122"/>
                <a:ea typeface="Dream-XinCuSongGB" panose="02010604000000000000" charset="-122"/>
                <a:cs typeface="Dream-XinCuSongGB" panose="02010604000000000000" charset="-122"/>
              </a:rPr>
              <a:t>01</a:t>
            </a: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>
            <a:off x="736600" y="3122500"/>
            <a:ext cx="2281249" cy="91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Dream-XinCuSongGB" panose="02010604000000000000" charset="-122"/>
                <a:ea typeface="Dream-XinCuSongGB" panose="02010604000000000000" charset="-122"/>
                <a:cs typeface="Dream-XinCuSongGB" panose="02010604000000000000" charset="-122"/>
              </a:rPr>
              <a:t>项目概述</a:t>
            </a:r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>
            <a:off x="3570284" y="2222500"/>
            <a:ext cx="1588308" cy="8842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Dream-XinCuSongGB" panose="02010604000000000000" charset="-122"/>
                <a:ea typeface="Dream-XinCuSongGB" panose="02010604000000000000" charset="-122"/>
                <a:cs typeface="Dream-XinCuSongGB" panose="02010604000000000000" charset="-122"/>
              </a:rPr>
              <a:t>02</a:t>
            </a:r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>
            <a:off x="3570284" y="3122500"/>
            <a:ext cx="2281249" cy="91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Dream-XinCuSongGB" panose="02010604000000000000" charset="-122"/>
                <a:ea typeface="Dream-XinCuSongGB" panose="02010604000000000000" charset="-122"/>
                <a:cs typeface="Dream-XinCuSongGB" panose="02010604000000000000" charset="-122"/>
              </a:rPr>
              <a:t>环境准备</a:t>
            </a: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>
            <a:off x="6403969" y="2222500"/>
            <a:ext cx="1197494" cy="8842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0033">
                    <a:alpha val="100000"/>
                  </a:srgbClr>
                </a:solidFill>
                <a:latin typeface="Dream-XinCuSongGB" panose="02010604000000000000" charset="-122"/>
                <a:ea typeface="Dream-XinCuSongGB" panose="02010604000000000000" charset="-122"/>
                <a:cs typeface="Dream-XinCuSongGB" panose="02010604000000000000" charset="-122"/>
              </a:rPr>
              <a:t>03</a:t>
            </a:r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>
            <a:off x="6403968" y="3122500"/>
            <a:ext cx="2281249" cy="91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Dream-XinCuSongGB" panose="02010604000000000000" charset="-122"/>
                <a:ea typeface="Dream-XinCuSongGB" panose="02010604000000000000" charset="-122"/>
                <a:cs typeface="Dream-XinCuSongGB" panose="02010604000000000000" charset="-122"/>
              </a:rPr>
              <a:t>项目创建与依赖导入</a:t>
            </a:r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>
            <a:off x="9237652" y="2222500"/>
            <a:ext cx="1197494" cy="8842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Dream-XinCuSongGB" panose="02010604000000000000" charset="-122"/>
                <a:ea typeface="Dream-XinCuSongGB" panose="02010604000000000000" charset="-122"/>
                <a:cs typeface="Dream-XinCuSongGB" panose="02010604000000000000" charset="-122"/>
              </a:rPr>
              <a:t>04</a:t>
            </a:r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>
            <a:off x="9237651" y="3122500"/>
            <a:ext cx="2281249" cy="91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Dream-XinCuSongGB" panose="02010604000000000000" charset="-122"/>
                <a:ea typeface="Dream-XinCuSongGB" panose="02010604000000000000" charset="-122"/>
                <a:cs typeface="Dream-XinCuSongGB" panose="02010604000000000000" charset="-122"/>
              </a:rPr>
              <a:t>案例复现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0" name="图片 29" descr="file_1733756261271_7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alphaModFix amt="100000"/>
          </a:blip>
          <a:srcRect l="30983" r="30983"/>
          <a:stretch>
            <a:fillRect/>
          </a:stretch>
        </p:blipFill>
        <p:spPr>
          <a:xfrm>
            <a:off x="660400" y="1564427"/>
            <a:ext cx="3062369" cy="4512371"/>
          </a:xfrm>
          <a:custGeom>
            <a:avLst/>
            <a:gdLst/>
            <a:ahLst/>
            <a:cxnLst/>
            <a:rect l="l" t="t" r="r" b="b"/>
            <a:pathLst>
              <a:path w="3062369" h="4512371">
                <a:moveTo>
                  <a:pt x="137500" y="0"/>
                </a:moveTo>
                <a:lnTo>
                  <a:pt x="2924869" y="0"/>
                </a:lnTo>
                <a:cubicBezTo>
                  <a:pt x="3000808" y="0"/>
                  <a:pt x="3062369" y="61561"/>
                  <a:pt x="3062369" y="137500"/>
                </a:cubicBezTo>
                <a:lnTo>
                  <a:pt x="3062369" y="4374871"/>
                </a:lnTo>
                <a:cubicBezTo>
                  <a:pt x="3062369" y="4450810"/>
                  <a:pt x="3000808" y="4512371"/>
                  <a:pt x="2924869" y="4512371"/>
                </a:cubicBezTo>
                <a:lnTo>
                  <a:pt x="137500" y="4512371"/>
                </a:lnTo>
                <a:cubicBezTo>
                  <a:pt x="61561" y="4512371"/>
                  <a:pt x="0" y="4450810"/>
                  <a:pt x="0" y="4374871"/>
                </a:cubicBezTo>
                <a:lnTo>
                  <a:pt x="0" y="137500"/>
                </a:lnTo>
                <a:cubicBezTo>
                  <a:pt x="0" y="61561"/>
                  <a:pt x="61561" y="0"/>
                  <a:pt x="1375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2" name="标题 1"/>
          <p:cNvSpPr txBox="1"/>
          <p:nvPr/>
        </p:nvSpPr>
        <p:spPr>
          <a:xfrm>
            <a:off x="4335966" y="2427349"/>
            <a:ext cx="7116894" cy="12759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复现基于 Kafka Streaming 的数据处理案例，旨在帮助初学者理解和掌握 Kafka Streaming 的基本功能和使用方法，重点介绍基础数据传输。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4112305" y="2190857"/>
            <a:ext cx="52463" cy="46481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4081780" y="2190857"/>
            <a:ext cx="113512" cy="11351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4335966" y="2063643"/>
            <a:ext cx="7116894" cy="3896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4335966" y="4484750"/>
            <a:ext cx="7116894" cy="12759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项目主要面向 Kafka Streaming 初学者，提供一个实践平台，通过实际操作加深对 Kafka Streaming 的理解。</a:t>
            </a: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4112305" y="4248257"/>
            <a:ext cx="52463" cy="46481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4081780" y="4248257"/>
            <a:ext cx="113512" cy="113512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4335966" y="4121043"/>
            <a:ext cx="7116894" cy="3896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660400" y="4667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项目目标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file_1733756288485_1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 rot="164899">
            <a:off x="1027777" y="1130300"/>
            <a:ext cx="10136446" cy="5003800"/>
          </a:xfrm>
          <a:prstGeom prst="roundRect">
            <a:avLst>
              <a:gd name="adj" fmla="val 10133"/>
            </a:avLst>
          </a:prstGeom>
          <a:solidFill>
            <a:schemeClr val="accent1">
              <a:lumMod val="50000"/>
            </a:schemeClr>
          </a:solidFill>
          <a:ln w="12700" cap="flat">
            <a:noFill/>
            <a:miter/>
          </a:ln>
          <a:effectLst>
            <a:outerShdw blurRad="127000" algn="ctr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27777" y="1130300"/>
            <a:ext cx="10136446" cy="5003800"/>
          </a:xfrm>
          <a:prstGeom prst="roundRect">
            <a:avLst>
              <a:gd name="adj" fmla="val 10133"/>
            </a:avLst>
          </a:prstGeom>
          <a:solidFill>
            <a:schemeClr val="bg1"/>
          </a:solidFill>
          <a:ln w="12700" cap="flat">
            <a:solidFill>
              <a:schemeClr val="bg1">
                <a:alpha val="100000"/>
              </a:schemeClr>
            </a:solidFill>
            <a:miter/>
          </a:ln>
          <a:effectLst>
            <a:outerShdw blurRad="127000" algn="ctr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073038" y="1703922"/>
            <a:ext cx="927195" cy="927195"/>
          </a:xfrm>
          <a:prstGeom prst="donut">
            <a:avLst/>
          </a:prstGeom>
          <a:gradFill>
            <a:gsLst>
              <a:gs pos="0">
                <a:schemeClr val="accent1">
                  <a:lumMod val="75000"/>
                  <a:alpha val="4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601449" y="2754033"/>
            <a:ext cx="598643" cy="598643"/>
          </a:xfrm>
          <a:prstGeom prst="donu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716126" y="1998128"/>
            <a:ext cx="1043881" cy="543594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  <a:effectLst>
            <a:outerShdw blurRad="254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885988" y="871822"/>
            <a:ext cx="710506" cy="15694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716126" y="2878614"/>
            <a:ext cx="5842106" cy="15712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gradFill>
                  <a:gsLst>
                    <a:gs pos="0">
                      <a:srgbClr val="BF0026">
                        <a:alpha val="100000"/>
                      </a:srgbClr>
                    </a:gs>
                    <a:gs pos="79000">
                      <a:srgbClr val="7F0019">
                        <a:alpha val="100000"/>
                      </a:srgbClr>
                    </a:gs>
                  </a:gsLst>
                  <a:lin ang="2700000" scaled="0"/>
                </a:gradFill>
                <a:latin typeface="Source Han Sans CN Regular"/>
                <a:ea typeface="Source Han Sans CN Regular"/>
                <a:cs typeface="Source Han Sans CN Regular"/>
              </a:rPr>
              <a:t>环境准备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 flipH="1">
            <a:off x="4633502" y="4754140"/>
            <a:ext cx="258019" cy="258019"/>
          </a:xfrm>
          <a:prstGeom prst="blockArc">
            <a:avLst/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 flipH="1">
            <a:off x="4815949" y="4754140"/>
            <a:ext cx="258019" cy="258019"/>
          </a:xfrm>
          <a:prstGeom prst="blockArc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5400000" flipH="1">
            <a:off x="4998395" y="4754140"/>
            <a:ext cx="258019" cy="258019"/>
          </a:xfrm>
          <a:prstGeom prst="blockArc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10002524" y="5278271"/>
            <a:ext cx="770475" cy="599268"/>
            <a:chOff x="10002524" y="5278271"/>
            <a:chExt cx="770475" cy="599268"/>
          </a:xfrm>
        </p:grpSpPr>
        <p:grpSp>
          <p:nvGrpSpPr>
            <p:cNvPr id="18" name="组合 17"/>
            <p:cNvGrpSpPr/>
            <p:nvPr/>
          </p:nvGrpSpPr>
          <p:grpSpPr>
            <a:xfrm>
              <a:off x="10687369" y="5278271"/>
              <a:ext cx="85630" cy="85630"/>
              <a:chOff x="10687369" y="5278271"/>
              <a:chExt cx="85630" cy="85630"/>
            </a:xfrm>
          </p:grpSpPr>
          <p:sp>
            <p:nvSpPr>
              <p:cNvPr id="19" name="标题 1"/>
              <p:cNvSpPr txBox="1"/>
              <p:nvPr/>
            </p:nvSpPr>
            <p:spPr>
              <a:xfrm rot="5400000">
                <a:off x="10687369" y="5278271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10687369" y="5449483"/>
              <a:ext cx="85630" cy="85630"/>
              <a:chOff x="10687369" y="5449483"/>
              <a:chExt cx="85630" cy="85630"/>
            </a:xfrm>
          </p:grpSpPr>
          <p:sp>
            <p:nvSpPr>
              <p:cNvPr id="21" name="标题 1"/>
              <p:cNvSpPr txBox="1"/>
              <p:nvPr/>
            </p:nvSpPr>
            <p:spPr>
              <a:xfrm rot="5400000">
                <a:off x="10687369" y="5449483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10687369" y="5620694"/>
              <a:ext cx="85630" cy="85630"/>
              <a:chOff x="10687369" y="5620694"/>
              <a:chExt cx="85630" cy="85630"/>
            </a:xfrm>
          </p:grpSpPr>
          <p:sp>
            <p:nvSpPr>
              <p:cNvPr id="23" name="标题 1"/>
              <p:cNvSpPr txBox="1"/>
              <p:nvPr/>
            </p:nvSpPr>
            <p:spPr>
              <a:xfrm rot="5400000">
                <a:off x="10687369" y="5620694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10687369" y="5791907"/>
              <a:ext cx="85630" cy="85630"/>
              <a:chOff x="10687369" y="5791907"/>
              <a:chExt cx="85630" cy="85630"/>
            </a:xfrm>
          </p:grpSpPr>
          <p:sp>
            <p:nvSpPr>
              <p:cNvPr id="25" name="标题 1"/>
              <p:cNvSpPr txBox="1"/>
              <p:nvPr/>
            </p:nvSpPr>
            <p:spPr>
              <a:xfrm rot="5400000">
                <a:off x="10687369" y="5791907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0516158" y="5278272"/>
              <a:ext cx="85630" cy="85630"/>
              <a:chOff x="10516158" y="5278272"/>
              <a:chExt cx="85630" cy="85630"/>
            </a:xfrm>
          </p:grpSpPr>
          <p:sp>
            <p:nvSpPr>
              <p:cNvPr id="27" name="标题 1"/>
              <p:cNvSpPr txBox="1"/>
              <p:nvPr/>
            </p:nvSpPr>
            <p:spPr>
              <a:xfrm rot="5400000">
                <a:off x="10516158" y="5278272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10516158" y="5449484"/>
              <a:ext cx="85630" cy="85630"/>
              <a:chOff x="10516158" y="5449484"/>
              <a:chExt cx="85630" cy="85630"/>
            </a:xfrm>
          </p:grpSpPr>
          <p:sp>
            <p:nvSpPr>
              <p:cNvPr id="29" name="标题 1"/>
              <p:cNvSpPr txBox="1"/>
              <p:nvPr/>
            </p:nvSpPr>
            <p:spPr>
              <a:xfrm rot="5400000">
                <a:off x="10516158" y="5449484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10516158" y="5620695"/>
              <a:ext cx="85630" cy="85630"/>
              <a:chOff x="10516158" y="5620695"/>
              <a:chExt cx="85630" cy="85630"/>
            </a:xfrm>
          </p:grpSpPr>
          <p:sp>
            <p:nvSpPr>
              <p:cNvPr id="31" name="标题 1"/>
              <p:cNvSpPr txBox="1"/>
              <p:nvPr/>
            </p:nvSpPr>
            <p:spPr>
              <a:xfrm rot="5400000">
                <a:off x="10516158" y="5620695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0516158" y="5791908"/>
              <a:ext cx="85630" cy="85630"/>
              <a:chOff x="10516158" y="5791908"/>
              <a:chExt cx="85630" cy="85630"/>
            </a:xfrm>
          </p:grpSpPr>
          <p:sp>
            <p:nvSpPr>
              <p:cNvPr id="33" name="标题 1"/>
              <p:cNvSpPr txBox="1"/>
              <p:nvPr/>
            </p:nvSpPr>
            <p:spPr>
              <a:xfrm rot="5400000">
                <a:off x="10516158" y="5791908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10344947" y="5278273"/>
              <a:ext cx="85630" cy="85630"/>
              <a:chOff x="10344947" y="5278273"/>
              <a:chExt cx="85630" cy="85630"/>
            </a:xfrm>
          </p:grpSpPr>
          <p:sp>
            <p:nvSpPr>
              <p:cNvPr id="35" name="标题 1"/>
              <p:cNvSpPr txBox="1"/>
              <p:nvPr/>
            </p:nvSpPr>
            <p:spPr>
              <a:xfrm rot="5400000">
                <a:off x="10344947" y="5278273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0344947" y="5449485"/>
              <a:ext cx="85630" cy="85630"/>
              <a:chOff x="10344947" y="5449485"/>
              <a:chExt cx="85630" cy="85630"/>
            </a:xfrm>
          </p:grpSpPr>
          <p:sp>
            <p:nvSpPr>
              <p:cNvPr id="37" name="标题 1"/>
              <p:cNvSpPr txBox="1"/>
              <p:nvPr/>
            </p:nvSpPr>
            <p:spPr>
              <a:xfrm rot="5400000">
                <a:off x="10344947" y="5449485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10344947" y="5620696"/>
              <a:ext cx="85630" cy="85630"/>
              <a:chOff x="10344947" y="5620696"/>
              <a:chExt cx="85630" cy="85630"/>
            </a:xfrm>
          </p:grpSpPr>
          <p:sp>
            <p:nvSpPr>
              <p:cNvPr id="39" name="标题 1"/>
              <p:cNvSpPr txBox="1"/>
              <p:nvPr/>
            </p:nvSpPr>
            <p:spPr>
              <a:xfrm rot="5400000">
                <a:off x="10344947" y="5620696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10344947" y="5791908"/>
              <a:ext cx="85630" cy="85630"/>
              <a:chOff x="10344947" y="5791908"/>
              <a:chExt cx="85630" cy="85630"/>
            </a:xfrm>
          </p:grpSpPr>
          <p:sp>
            <p:nvSpPr>
              <p:cNvPr id="41" name="标题 1"/>
              <p:cNvSpPr txBox="1"/>
              <p:nvPr/>
            </p:nvSpPr>
            <p:spPr>
              <a:xfrm rot="5400000">
                <a:off x="10344947" y="5791908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0173735" y="5278273"/>
              <a:ext cx="85630" cy="85630"/>
              <a:chOff x="10173735" y="5278273"/>
              <a:chExt cx="85630" cy="85630"/>
            </a:xfrm>
          </p:grpSpPr>
          <p:sp>
            <p:nvSpPr>
              <p:cNvPr id="43" name="标题 1"/>
              <p:cNvSpPr txBox="1"/>
              <p:nvPr/>
            </p:nvSpPr>
            <p:spPr>
              <a:xfrm rot="5400000">
                <a:off x="10173735" y="5278273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0173735" y="5449485"/>
              <a:ext cx="85630" cy="85630"/>
              <a:chOff x="10173735" y="5449485"/>
              <a:chExt cx="85630" cy="85630"/>
            </a:xfrm>
          </p:grpSpPr>
          <p:sp>
            <p:nvSpPr>
              <p:cNvPr id="45" name="标题 1"/>
              <p:cNvSpPr txBox="1"/>
              <p:nvPr/>
            </p:nvSpPr>
            <p:spPr>
              <a:xfrm rot="5400000">
                <a:off x="10173735" y="5449485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0173735" y="5620696"/>
              <a:ext cx="85630" cy="85630"/>
              <a:chOff x="10173735" y="5620696"/>
              <a:chExt cx="85630" cy="85630"/>
            </a:xfrm>
          </p:grpSpPr>
          <p:sp>
            <p:nvSpPr>
              <p:cNvPr id="47" name="标题 1"/>
              <p:cNvSpPr txBox="1"/>
              <p:nvPr/>
            </p:nvSpPr>
            <p:spPr>
              <a:xfrm rot="5400000">
                <a:off x="10173735" y="5620696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10173735" y="5791908"/>
              <a:ext cx="85630" cy="85630"/>
              <a:chOff x="10173735" y="5791908"/>
              <a:chExt cx="85630" cy="85630"/>
            </a:xfrm>
          </p:grpSpPr>
          <p:sp>
            <p:nvSpPr>
              <p:cNvPr id="49" name="标题 1"/>
              <p:cNvSpPr txBox="1"/>
              <p:nvPr/>
            </p:nvSpPr>
            <p:spPr>
              <a:xfrm rot="5400000">
                <a:off x="10173735" y="5791908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10002524" y="5278273"/>
              <a:ext cx="85630" cy="85630"/>
              <a:chOff x="10002524" y="5278273"/>
              <a:chExt cx="85630" cy="85630"/>
            </a:xfrm>
          </p:grpSpPr>
          <p:sp>
            <p:nvSpPr>
              <p:cNvPr id="51" name="标题 1"/>
              <p:cNvSpPr txBox="1"/>
              <p:nvPr/>
            </p:nvSpPr>
            <p:spPr>
              <a:xfrm rot="5400000">
                <a:off x="10002524" y="5278273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10002524" y="5449485"/>
              <a:ext cx="85630" cy="85630"/>
              <a:chOff x="10002524" y="5449485"/>
              <a:chExt cx="85630" cy="85630"/>
            </a:xfrm>
          </p:grpSpPr>
          <p:sp>
            <p:nvSpPr>
              <p:cNvPr id="53" name="标题 1"/>
              <p:cNvSpPr txBox="1"/>
              <p:nvPr/>
            </p:nvSpPr>
            <p:spPr>
              <a:xfrm rot="5400000">
                <a:off x="10002524" y="5449485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10002525" y="5620696"/>
              <a:ext cx="85630" cy="85630"/>
              <a:chOff x="10002525" y="5620696"/>
              <a:chExt cx="85630" cy="85630"/>
            </a:xfrm>
          </p:grpSpPr>
          <p:sp>
            <p:nvSpPr>
              <p:cNvPr id="55" name="标题 1"/>
              <p:cNvSpPr txBox="1"/>
              <p:nvPr/>
            </p:nvSpPr>
            <p:spPr>
              <a:xfrm rot="5400000">
                <a:off x="10002525" y="5620696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10002525" y="5791909"/>
              <a:ext cx="85630" cy="85630"/>
              <a:chOff x="10002525" y="5791909"/>
              <a:chExt cx="85630" cy="85630"/>
            </a:xfrm>
          </p:grpSpPr>
          <p:sp>
            <p:nvSpPr>
              <p:cNvPr id="57" name="标题 1"/>
              <p:cNvSpPr txBox="1"/>
              <p:nvPr/>
            </p:nvSpPr>
            <p:spPr>
              <a:xfrm rot="5400000">
                <a:off x="10002525" y="5791909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file_1733756288485_1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5325496" y="1571485"/>
            <a:ext cx="6246744" cy="1780434"/>
          </a:xfrm>
          <a:prstGeom prst="roundRect">
            <a:avLst>
              <a:gd name="adj" fmla="val 5401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325496" y="3805801"/>
            <a:ext cx="6246744" cy="1780434"/>
          </a:xfrm>
          <a:prstGeom prst="roundRect">
            <a:avLst>
              <a:gd name="adj" fmla="val 5401"/>
            </a:avLst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272156" y="1624825"/>
            <a:ext cx="6246744" cy="1780434"/>
          </a:xfrm>
          <a:prstGeom prst="roundRect">
            <a:avLst>
              <a:gd name="adj" fmla="val 5401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281529" y="1864249"/>
            <a:ext cx="4821352" cy="2892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下载 JDK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083189" y="2198204"/>
            <a:ext cx="5024782" cy="9676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从 Oracle 官网下载适合操作系统的 Java Development Kit（JDK）版本，建议选择 Java 8 或更高版本，以确保与 Kafka Streaming 的兼容性。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083189" y="1961155"/>
            <a:ext cx="95416" cy="954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272156" y="3859141"/>
            <a:ext cx="6246744" cy="1780434"/>
          </a:xfrm>
          <a:prstGeom prst="roundRect">
            <a:avLst>
              <a:gd name="adj" fmla="val 5401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281529" y="4098566"/>
            <a:ext cx="4821352" cy="2892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安装步骤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083189" y="4432522"/>
            <a:ext cx="5024782" cy="9676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按照安装向导完成 Java 的安装。安装完成后，打开命令行终端，输入 java - version 命令，如果能够正确显示 Java 版本信息，则表示安装成功。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083189" y="4195472"/>
            <a:ext cx="95416" cy="95416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alphaModFix amt="100000"/>
          </a:blip>
          <a:srcRect t="11359" b="11359"/>
          <a:stretch>
            <a:fillRect/>
          </a:stretch>
        </p:blipFill>
        <p:spPr>
          <a:xfrm>
            <a:off x="660399" y="3657712"/>
            <a:ext cx="5040914" cy="2183292"/>
          </a:xfrm>
          <a:custGeom>
            <a:avLst/>
            <a:gdLst/>
            <a:ahLst/>
            <a:cxnLst/>
            <a:rect l="l" t="t" r="r" b="b"/>
            <a:pathLst>
              <a:path w="5040914" h="2183292">
                <a:moveTo>
                  <a:pt x="1031878" y="0"/>
                </a:moveTo>
                <a:lnTo>
                  <a:pt x="4922994" y="0"/>
                </a:lnTo>
                <a:cubicBezTo>
                  <a:pt x="4988119" y="0"/>
                  <a:pt x="5040914" y="52795"/>
                  <a:pt x="5040914" y="117920"/>
                </a:cubicBezTo>
                <a:lnTo>
                  <a:pt x="5040914" y="2065372"/>
                </a:lnTo>
                <a:cubicBezTo>
                  <a:pt x="5040914" y="2130497"/>
                  <a:pt x="4988119" y="2183292"/>
                  <a:pt x="4922994" y="2183292"/>
                </a:cubicBezTo>
                <a:lnTo>
                  <a:pt x="1031878" y="2183292"/>
                </a:lnTo>
                <a:cubicBezTo>
                  <a:pt x="966753" y="2183292"/>
                  <a:pt x="913958" y="2130497"/>
                  <a:pt x="913958" y="2065372"/>
                </a:cubicBezTo>
                <a:lnTo>
                  <a:pt x="913958" y="117920"/>
                </a:lnTo>
                <a:cubicBezTo>
                  <a:pt x="913958" y="52795"/>
                  <a:pt x="966753" y="0"/>
                  <a:pt x="1031878" y="0"/>
                </a:cubicBezTo>
                <a:close/>
                <a:moveTo>
                  <a:pt x="109107" y="0"/>
                </a:moveTo>
                <a:lnTo>
                  <a:pt x="733290" y="0"/>
                </a:lnTo>
                <a:cubicBezTo>
                  <a:pt x="793548" y="0"/>
                  <a:pt x="842397" y="48849"/>
                  <a:pt x="842397" y="109107"/>
                </a:cubicBezTo>
                <a:lnTo>
                  <a:pt x="842397" y="2074185"/>
                </a:lnTo>
                <a:cubicBezTo>
                  <a:pt x="842397" y="2134443"/>
                  <a:pt x="793548" y="2183292"/>
                  <a:pt x="733290" y="2183292"/>
                </a:cubicBezTo>
                <a:lnTo>
                  <a:pt x="109107" y="2183292"/>
                </a:lnTo>
                <a:cubicBezTo>
                  <a:pt x="48849" y="2183292"/>
                  <a:pt x="0" y="2134443"/>
                  <a:pt x="0" y="2074185"/>
                </a:cubicBezTo>
                <a:lnTo>
                  <a:pt x="0" y="109107"/>
                </a:lnTo>
                <a:cubicBezTo>
                  <a:pt x="0" y="48849"/>
                  <a:pt x="48849" y="0"/>
                  <a:pt x="10910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alphaModFix amt="100000"/>
          </a:blip>
          <a:srcRect t="11359" b="11359"/>
          <a:stretch>
            <a:fillRect/>
          </a:stretch>
        </p:blipFill>
        <p:spPr>
          <a:xfrm>
            <a:off x="660400" y="1423395"/>
            <a:ext cx="5040914" cy="2183292"/>
          </a:xfrm>
          <a:custGeom>
            <a:avLst/>
            <a:gdLst/>
            <a:ahLst/>
            <a:cxnLst/>
            <a:rect l="l" t="t" r="r" b="b"/>
            <a:pathLst>
              <a:path w="5040914" h="2183292">
                <a:moveTo>
                  <a:pt x="117920" y="0"/>
                </a:moveTo>
                <a:lnTo>
                  <a:pt x="4922994" y="0"/>
                </a:lnTo>
                <a:cubicBezTo>
                  <a:pt x="4988119" y="0"/>
                  <a:pt x="5040914" y="52795"/>
                  <a:pt x="5040914" y="117920"/>
                </a:cubicBezTo>
                <a:lnTo>
                  <a:pt x="5040914" y="2065372"/>
                </a:lnTo>
                <a:cubicBezTo>
                  <a:pt x="5040914" y="2130497"/>
                  <a:pt x="4988119" y="2183292"/>
                  <a:pt x="4922994" y="2183292"/>
                </a:cubicBezTo>
                <a:lnTo>
                  <a:pt x="117920" y="2183292"/>
                </a:lnTo>
                <a:cubicBezTo>
                  <a:pt x="52795" y="2183292"/>
                  <a:pt x="0" y="2130497"/>
                  <a:pt x="0" y="2065372"/>
                </a:cubicBezTo>
                <a:lnTo>
                  <a:pt x="0" y="117920"/>
                </a:lnTo>
                <a:cubicBezTo>
                  <a:pt x="0" y="52795"/>
                  <a:pt x="52795" y="0"/>
                  <a:pt x="11792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" name="标题 1"/>
          <p:cNvSpPr txBox="1"/>
          <p:nvPr/>
        </p:nvSpPr>
        <p:spPr>
          <a:xfrm>
            <a:off x="660400" y="4667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安装 Java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file_1733756288485_1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5540723" y="1130300"/>
            <a:ext cx="5848937" cy="2205507"/>
          </a:xfrm>
          <a:prstGeom prst="roundRect">
            <a:avLst>
              <a:gd name="adj" fmla="val 12975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17500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521124" y="4008338"/>
            <a:ext cx="5868536" cy="2205507"/>
          </a:xfrm>
          <a:prstGeom prst="roundRect">
            <a:avLst>
              <a:gd name="adj" fmla="val 12975"/>
            </a:avLst>
          </a:prstGeom>
          <a:solidFill>
            <a:schemeClr val="accent2"/>
          </a:solidFill>
          <a:ln w="12700" cap="sq">
            <a:noFill/>
            <a:miter/>
          </a:ln>
          <a:effectLst>
            <a:outerShdw blurRad="317500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alphaModFix amt="100000"/>
          </a:blip>
          <a:srcRect l="5417" t="14828" r="58228" b="8873"/>
          <a:stretch>
            <a:fillRect/>
          </a:stretch>
        </p:blipFill>
        <p:spPr>
          <a:xfrm>
            <a:off x="660400" y="1231900"/>
            <a:ext cx="4259488" cy="5003800"/>
          </a:xfrm>
          <a:custGeom>
            <a:avLst/>
            <a:gdLst/>
            <a:ahLst/>
            <a:cxnLst/>
            <a:rect l="l" t="t" r="r" b="b"/>
            <a:pathLst>
              <a:path w="4254500" h="5003800">
                <a:moveTo>
                  <a:pt x="398475" y="0"/>
                </a:moveTo>
                <a:lnTo>
                  <a:pt x="3861013" y="0"/>
                </a:lnTo>
                <a:cubicBezTo>
                  <a:pt x="4081085" y="0"/>
                  <a:pt x="4259488" y="178403"/>
                  <a:pt x="4259488" y="398475"/>
                </a:cubicBezTo>
                <a:lnTo>
                  <a:pt x="4259488" y="4605325"/>
                </a:lnTo>
                <a:cubicBezTo>
                  <a:pt x="4259488" y="4825397"/>
                  <a:pt x="4081085" y="5003800"/>
                  <a:pt x="3861013" y="5003800"/>
                </a:cubicBezTo>
                <a:lnTo>
                  <a:pt x="398475" y="5003800"/>
                </a:lnTo>
                <a:cubicBezTo>
                  <a:pt x="178403" y="5003800"/>
                  <a:pt x="0" y="4825397"/>
                  <a:pt x="0" y="4605325"/>
                </a:cubicBezTo>
                <a:lnTo>
                  <a:pt x="0" y="398475"/>
                </a:lnTo>
                <a:cubicBezTo>
                  <a:pt x="0" y="178403"/>
                  <a:pt x="178403" y="0"/>
                  <a:pt x="39847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 flipV="1">
            <a:off x="5938133" y="1994644"/>
            <a:ext cx="511938" cy="448194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940559" y="4801262"/>
            <a:ext cx="507086" cy="477940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736466" y="1314895"/>
            <a:ext cx="4444678" cy="414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下载 Kafka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736466" y="1810291"/>
            <a:ext cx="4444678" cy="13246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从 Kafka 官方网站下载最新稳定版本的 Kafka，确保下载的是与操作系统兼容的版本。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736466" y="4172201"/>
            <a:ext cx="4444678" cy="414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配置文件编辑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736466" y="4667597"/>
            <a:ext cx="4444678" cy="13246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进入解压后的 Kafka 目录，编辑 config/server.properties 文件，配置 broker.id、listeners 和 log.dirs 等关键参数，确保 Kafka 服务能够正确运行。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4667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安装 Kafka</a:t>
            </a: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file_1733756288485_1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2939889" y="3277840"/>
            <a:ext cx="720000" cy="720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138436" y="3476387"/>
            <a:ext cx="322907" cy="32290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519411" y="3277840"/>
            <a:ext cx="720000" cy="720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717959" y="3488486"/>
            <a:ext cx="322907" cy="298710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69889" y="4213853"/>
            <a:ext cx="4860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下载 Maven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69889" y="4702294"/>
            <a:ext cx="4860000" cy="11998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从 Maven 官方网站下载最新版本的二进制压缩包，选择与操作系统兼容的版本。</a:t>
            </a:r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0" y="1024255"/>
            <a:ext cx="12192000" cy="2164080"/>
          </a:xfrm>
          <a:prstGeom prst="rect">
            <a:avLst/>
          </a:prstGeom>
        </p:spPr>
      </p:pic>
      <p:sp>
        <p:nvSpPr>
          <p:cNvPr id="11" name="标题 1"/>
          <p:cNvSpPr txBox="1"/>
          <p:nvPr/>
        </p:nvSpPr>
        <p:spPr>
          <a:xfrm>
            <a:off x="6449412" y="4213853"/>
            <a:ext cx="4860000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配置环境变量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49412" y="4702294"/>
            <a:ext cx="4860000" cy="11998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解压 Maven 到指定目录后，编辑 Shell 环境配置文件（如 ~/.bashrc），添加 Maven 的环境变量配置，使命令行能够识别 mvn 命令。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0400" y="4667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安装 Maven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file_1733756288485_1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 rot="164899">
            <a:off x="1027777" y="1130300"/>
            <a:ext cx="10136446" cy="5003800"/>
          </a:xfrm>
          <a:prstGeom prst="roundRect">
            <a:avLst>
              <a:gd name="adj" fmla="val 10133"/>
            </a:avLst>
          </a:prstGeom>
          <a:solidFill>
            <a:schemeClr val="accent1">
              <a:lumMod val="50000"/>
            </a:schemeClr>
          </a:solidFill>
          <a:ln w="12700" cap="flat">
            <a:noFill/>
            <a:miter/>
          </a:ln>
          <a:effectLst>
            <a:outerShdw blurRad="127000" algn="ctr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27777" y="1130300"/>
            <a:ext cx="10136446" cy="5003800"/>
          </a:xfrm>
          <a:prstGeom prst="roundRect">
            <a:avLst>
              <a:gd name="adj" fmla="val 10133"/>
            </a:avLst>
          </a:prstGeom>
          <a:solidFill>
            <a:schemeClr val="bg1"/>
          </a:solidFill>
          <a:ln w="12700" cap="flat">
            <a:solidFill>
              <a:schemeClr val="bg1">
                <a:alpha val="100000"/>
              </a:schemeClr>
            </a:solidFill>
            <a:miter/>
          </a:ln>
          <a:effectLst>
            <a:outerShdw blurRad="127000" algn="ctr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073038" y="1703922"/>
            <a:ext cx="927195" cy="927195"/>
          </a:xfrm>
          <a:prstGeom prst="donut">
            <a:avLst/>
          </a:prstGeom>
          <a:gradFill>
            <a:gsLst>
              <a:gs pos="0">
                <a:schemeClr val="accent1">
                  <a:lumMod val="75000"/>
                  <a:alpha val="4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601449" y="2754033"/>
            <a:ext cx="598643" cy="598643"/>
          </a:xfrm>
          <a:prstGeom prst="donu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716126" y="1998128"/>
            <a:ext cx="1043881" cy="543594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  <a:effectLst>
            <a:outerShdw blurRad="254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885988" y="871822"/>
            <a:ext cx="710506" cy="15694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716126" y="2878614"/>
            <a:ext cx="5842106" cy="15712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gradFill>
                  <a:gsLst>
                    <a:gs pos="0">
                      <a:srgbClr val="BF0026">
                        <a:alpha val="100000"/>
                      </a:srgbClr>
                    </a:gs>
                    <a:gs pos="79000">
                      <a:srgbClr val="7F0019">
                        <a:alpha val="100000"/>
                      </a:srgbClr>
                    </a:gs>
                  </a:gsLst>
                  <a:lin ang="2700000" scaled="0"/>
                </a:gradFill>
                <a:latin typeface="Source Han Sans CN Regular"/>
                <a:ea typeface="Source Han Sans CN Regular"/>
                <a:cs typeface="Source Han Sans CN Regular"/>
              </a:rPr>
              <a:t>项目创建与依赖导入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 flipH="1">
            <a:off x="4633502" y="4754140"/>
            <a:ext cx="258019" cy="258019"/>
          </a:xfrm>
          <a:prstGeom prst="blockArc">
            <a:avLst/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 flipH="1">
            <a:off x="4815949" y="4754140"/>
            <a:ext cx="258019" cy="258019"/>
          </a:xfrm>
          <a:prstGeom prst="blockArc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5400000" flipH="1">
            <a:off x="4998395" y="4754140"/>
            <a:ext cx="258019" cy="258019"/>
          </a:xfrm>
          <a:prstGeom prst="blockArc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10002524" y="5278271"/>
            <a:ext cx="770475" cy="599268"/>
            <a:chOff x="10002524" y="5278271"/>
            <a:chExt cx="770475" cy="599268"/>
          </a:xfrm>
        </p:grpSpPr>
        <p:grpSp>
          <p:nvGrpSpPr>
            <p:cNvPr id="18" name="组合 17"/>
            <p:cNvGrpSpPr/>
            <p:nvPr/>
          </p:nvGrpSpPr>
          <p:grpSpPr>
            <a:xfrm>
              <a:off x="10687369" y="5278271"/>
              <a:ext cx="85630" cy="85630"/>
              <a:chOff x="10687369" y="5278271"/>
              <a:chExt cx="85630" cy="85630"/>
            </a:xfrm>
          </p:grpSpPr>
          <p:sp>
            <p:nvSpPr>
              <p:cNvPr id="19" name="标题 1"/>
              <p:cNvSpPr txBox="1"/>
              <p:nvPr/>
            </p:nvSpPr>
            <p:spPr>
              <a:xfrm rot="5400000">
                <a:off x="10687369" y="5278271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10687369" y="5449483"/>
              <a:ext cx="85630" cy="85630"/>
              <a:chOff x="10687369" y="5449483"/>
              <a:chExt cx="85630" cy="85630"/>
            </a:xfrm>
          </p:grpSpPr>
          <p:sp>
            <p:nvSpPr>
              <p:cNvPr id="21" name="标题 1"/>
              <p:cNvSpPr txBox="1"/>
              <p:nvPr/>
            </p:nvSpPr>
            <p:spPr>
              <a:xfrm rot="5400000">
                <a:off x="10687369" y="5449483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10687369" y="5620694"/>
              <a:ext cx="85630" cy="85630"/>
              <a:chOff x="10687369" y="5620694"/>
              <a:chExt cx="85630" cy="85630"/>
            </a:xfrm>
          </p:grpSpPr>
          <p:sp>
            <p:nvSpPr>
              <p:cNvPr id="23" name="标题 1"/>
              <p:cNvSpPr txBox="1"/>
              <p:nvPr/>
            </p:nvSpPr>
            <p:spPr>
              <a:xfrm rot="5400000">
                <a:off x="10687369" y="5620694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10687369" y="5791907"/>
              <a:ext cx="85630" cy="85630"/>
              <a:chOff x="10687369" y="5791907"/>
              <a:chExt cx="85630" cy="85630"/>
            </a:xfrm>
          </p:grpSpPr>
          <p:sp>
            <p:nvSpPr>
              <p:cNvPr id="25" name="标题 1"/>
              <p:cNvSpPr txBox="1"/>
              <p:nvPr/>
            </p:nvSpPr>
            <p:spPr>
              <a:xfrm rot="5400000">
                <a:off x="10687369" y="5791907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0516158" y="5278272"/>
              <a:ext cx="85630" cy="85630"/>
              <a:chOff x="10516158" y="5278272"/>
              <a:chExt cx="85630" cy="85630"/>
            </a:xfrm>
          </p:grpSpPr>
          <p:sp>
            <p:nvSpPr>
              <p:cNvPr id="27" name="标题 1"/>
              <p:cNvSpPr txBox="1"/>
              <p:nvPr/>
            </p:nvSpPr>
            <p:spPr>
              <a:xfrm rot="5400000">
                <a:off x="10516158" y="5278272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10516158" y="5449484"/>
              <a:ext cx="85630" cy="85630"/>
              <a:chOff x="10516158" y="5449484"/>
              <a:chExt cx="85630" cy="85630"/>
            </a:xfrm>
          </p:grpSpPr>
          <p:sp>
            <p:nvSpPr>
              <p:cNvPr id="29" name="标题 1"/>
              <p:cNvSpPr txBox="1"/>
              <p:nvPr/>
            </p:nvSpPr>
            <p:spPr>
              <a:xfrm rot="5400000">
                <a:off x="10516158" y="5449484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10516158" y="5620695"/>
              <a:ext cx="85630" cy="85630"/>
              <a:chOff x="10516158" y="5620695"/>
              <a:chExt cx="85630" cy="85630"/>
            </a:xfrm>
          </p:grpSpPr>
          <p:sp>
            <p:nvSpPr>
              <p:cNvPr id="31" name="标题 1"/>
              <p:cNvSpPr txBox="1"/>
              <p:nvPr/>
            </p:nvSpPr>
            <p:spPr>
              <a:xfrm rot="5400000">
                <a:off x="10516158" y="5620695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0516158" y="5791908"/>
              <a:ext cx="85630" cy="85630"/>
              <a:chOff x="10516158" y="5791908"/>
              <a:chExt cx="85630" cy="85630"/>
            </a:xfrm>
          </p:grpSpPr>
          <p:sp>
            <p:nvSpPr>
              <p:cNvPr id="33" name="标题 1"/>
              <p:cNvSpPr txBox="1"/>
              <p:nvPr/>
            </p:nvSpPr>
            <p:spPr>
              <a:xfrm rot="5400000">
                <a:off x="10516158" y="5791908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10344947" y="5278273"/>
              <a:ext cx="85630" cy="85630"/>
              <a:chOff x="10344947" y="5278273"/>
              <a:chExt cx="85630" cy="85630"/>
            </a:xfrm>
          </p:grpSpPr>
          <p:sp>
            <p:nvSpPr>
              <p:cNvPr id="35" name="标题 1"/>
              <p:cNvSpPr txBox="1"/>
              <p:nvPr/>
            </p:nvSpPr>
            <p:spPr>
              <a:xfrm rot="5400000">
                <a:off x="10344947" y="5278273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0344947" y="5449485"/>
              <a:ext cx="85630" cy="85630"/>
              <a:chOff x="10344947" y="5449485"/>
              <a:chExt cx="85630" cy="85630"/>
            </a:xfrm>
          </p:grpSpPr>
          <p:sp>
            <p:nvSpPr>
              <p:cNvPr id="37" name="标题 1"/>
              <p:cNvSpPr txBox="1"/>
              <p:nvPr/>
            </p:nvSpPr>
            <p:spPr>
              <a:xfrm rot="5400000">
                <a:off x="10344947" y="5449485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10344947" y="5620696"/>
              <a:ext cx="85630" cy="85630"/>
              <a:chOff x="10344947" y="5620696"/>
              <a:chExt cx="85630" cy="85630"/>
            </a:xfrm>
          </p:grpSpPr>
          <p:sp>
            <p:nvSpPr>
              <p:cNvPr id="39" name="标题 1"/>
              <p:cNvSpPr txBox="1"/>
              <p:nvPr/>
            </p:nvSpPr>
            <p:spPr>
              <a:xfrm rot="5400000">
                <a:off x="10344947" y="5620696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10344947" y="5791908"/>
              <a:ext cx="85630" cy="85630"/>
              <a:chOff x="10344947" y="5791908"/>
              <a:chExt cx="85630" cy="85630"/>
            </a:xfrm>
          </p:grpSpPr>
          <p:sp>
            <p:nvSpPr>
              <p:cNvPr id="41" name="标题 1"/>
              <p:cNvSpPr txBox="1"/>
              <p:nvPr/>
            </p:nvSpPr>
            <p:spPr>
              <a:xfrm rot="5400000">
                <a:off x="10344947" y="5791908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0173735" y="5278273"/>
              <a:ext cx="85630" cy="85630"/>
              <a:chOff x="10173735" y="5278273"/>
              <a:chExt cx="85630" cy="85630"/>
            </a:xfrm>
          </p:grpSpPr>
          <p:sp>
            <p:nvSpPr>
              <p:cNvPr id="43" name="标题 1"/>
              <p:cNvSpPr txBox="1"/>
              <p:nvPr/>
            </p:nvSpPr>
            <p:spPr>
              <a:xfrm rot="5400000">
                <a:off x="10173735" y="5278273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0173735" y="5449485"/>
              <a:ext cx="85630" cy="85630"/>
              <a:chOff x="10173735" y="5449485"/>
              <a:chExt cx="85630" cy="85630"/>
            </a:xfrm>
          </p:grpSpPr>
          <p:sp>
            <p:nvSpPr>
              <p:cNvPr id="45" name="标题 1"/>
              <p:cNvSpPr txBox="1"/>
              <p:nvPr/>
            </p:nvSpPr>
            <p:spPr>
              <a:xfrm rot="5400000">
                <a:off x="10173735" y="5449485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0173735" y="5620696"/>
              <a:ext cx="85630" cy="85630"/>
              <a:chOff x="10173735" y="5620696"/>
              <a:chExt cx="85630" cy="85630"/>
            </a:xfrm>
          </p:grpSpPr>
          <p:sp>
            <p:nvSpPr>
              <p:cNvPr id="47" name="标题 1"/>
              <p:cNvSpPr txBox="1"/>
              <p:nvPr/>
            </p:nvSpPr>
            <p:spPr>
              <a:xfrm rot="5400000">
                <a:off x="10173735" y="5620696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10173735" y="5791908"/>
              <a:ext cx="85630" cy="85630"/>
              <a:chOff x="10173735" y="5791908"/>
              <a:chExt cx="85630" cy="85630"/>
            </a:xfrm>
          </p:grpSpPr>
          <p:sp>
            <p:nvSpPr>
              <p:cNvPr id="49" name="标题 1"/>
              <p:cNvSpPr txBox="1"/>
              <p:nvPr/>
            </p:nvSpPr>
            <p:spPr>
              <a:xfrm rot="5400000">
                <a:off x="10173735" y="5791908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10002524" y="5278273"/>
              <a:ext cx="85630" cy="85630"/>
              <a:chOff x="10002524" y="5278273"/>
              <a:chExt cx="85630" cy="85630"/>
            </a:xfrm>
          </p:grpSpPr>
          <p:sp>
            <p:nvSpPr>
              <p:cNvPr id="51" name="标题 1"/>
              <p:cNvSpPr txBox="1"/>
              <p:nvPr/>
            </p:nvSpPr>
            <p:spPr>
              <a:xfrm rot="5400000">
                <a:off x="10002524" y="5278273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10002524" y="5449485"/>
              <a:ext cx="85630" cy="85630"/>
              <a:chOff x="10002524" y="5449485"/>
              <a:chExt cx="85630" cy="85630"/>
            </a:xfrm>
          </p:grpSpPr>
          <p:sp>
            <p:nvSpPr>
              <p:cNvPr id="53" name="标题 1"/>
              <p:cNvSpPr txBox="1"/>
              <p:nvPr/>
            </p:nvSpPr>
            <p:spPr>
              <a:xfrm rot="5400000">
                <a:off x="10002524" y="5449485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10002525" y="5620696"/>
              <a:ext cx="85630" cy="85630"/>
              <a:chOff x="10002525" y="5620696"/>
              <a:chExt cx="85630" cy="85630"/>
            </a:xfrm>
          </p:grpSpPr>
          <p:sp>
            <p:nvSpPr>
              <p:cNvPr id="55" name="标题 1"/>
              <p:cNvSpPr txBox="1"/>
              <p:nvPr/>
            </p:nvSpPr>
            <p:spPr>
              <a:xfrm rot="5400000">
                <a:off x="10002525" y="5620696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10002525" y="5791909"/>
              <a:ext cx="85630" cy="85630"/>
              <a:chOff x="10002525" y="5791909"/>
              <a:chExt cx="85630" cy="85630"/>
            </a:xfrm>
          </p:grpSpPr>
          <p:sp>
            <p:nvSpPr>
              <p:cNvPr id="57" name="标题 1"/>
              <p:cNvSpPr txBox="1"/>
              <p:nvPr/>
            </p:nvSpPr>
            <p:spPr>
              <a:xfrm rot="5400000">
                <a:off x="10002525" y="5791909"/>
                <a:ext cx="85630" cy="85630"/>
              </a:xfrm>
              <a:custGeom>
                <a:avLst/>
                <a:gdLst/>
                <a:ahLst/>
                <a:cxnLst/>
                <a:rect l="l" t="t" r="r" b="b"/>
                <a:pathLst>
                  <a:path w="114173" h="114173">
                    <a:moveTo>
                      <a:pt x="0" y="57023"/>
                    </a:moveTo>
                    <a:cubicBezTo>
                      <a:pt x="0" y="25527"/>
                      <a:pt x="25527" y="0"/>
                      <a:pt x="57023" y="0"/>
                    </a:cubicBezTo>
                    <a:cubicBezTo>
                      <a:pt x="88519" y="0"/>
                      <a:pt x="114173" y="25527"/>
                      <a:pt x="114173" y="57023"/>
                    </a:cubicBezTo>
                    <a:cubicBezTo>
                      <a:pt x="114173" y="88519"/>
                      <a:pt x="88646" y="114173"/>
                      <a:pt x="57023" y="114173"/>
                    </a:cubicBezTo>
                    <a:cubicBezTo>
                      <a:pt x="25400" y="114173"/>
                      <a:pt x="0" y="88646"/>
                      <a:pt x="0" y="57023"/>
                    </a:cubicBezTo>
                    <a:close/>
                  </a:path>
                </a:pathLst>
              </a:custGeom>
              <a:gradFill>
                <a:gsLst>
                  <a:gs pos="22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50000"/>
                      <a:alpha val="0"/>
                    </a:schemeClr>
                  </a:gs>
                </a:gsLst>
                <a:lin ang="8100000" scaled="0"/>
              </a:gradFill>
              <a:ln>
                <a:noFill/>
              </a:ln>
            </p:spPr>
            <p:txBody>
              <a:bodyPr vert="horz" wrap="square" lIns="0" tIns="0" rIns="0" bIns="0" rtlCol="0" anchor="ctr"/>
              <a:p>
                <a:pPr algn="l">
                  <a:lnSpc>
                    <a:spcPct val="110000"/>
                  </a:lnSpc>
                </a:pPr>
                <a:endParaRPr kumimoji="1" lang="zh-CN" altLang="en-US"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file_1733756288485_1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" y="1322705"/>
            <a:ext cx="8763000" cy="15875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1930" y="6991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安装好</a:t>
            </a:r>
            <a:r>
              <a:rPr lang="en-US" altLang="zh-CN"/>
              <a:t>Kafka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5590" y="3333750"/>
            <a:ext cx="117113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 </a:t>
            </a:r>
            <a:r>
              <a:rPr lang="zh-CN" altLang="en-US"/>
              <a:t>进入解压后的</a:t>
            </a:r>
            <a:r>
              <a:rPr lang="en-US" altLang="zh-CN"/>
              <a:t> Kafka </a:t>
            </a:r>
            <a:r>
              <a:rPr lang="zh-CN" altLang="en-US"/>
              <a:t>目录，编辑配置文件</a:t>
            </a:r>
            <a:r>
              <a:rPr lang="en-US" altLang="zh-CN"/>
              <a:t>config/server.properties</a:t>
            </a:r>
            <a:r>
              <a:rPr lang="zh-CN" altLang="en-US"/>
              <a:t>。主要配置项如下：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  </a:t>
            </a:r>
            <a:r>
              <a:rPr lang="en-US" altLang="en-US"/>
              <a:t>○</a:t>
            </a:r>
            <a:r>
              <a:rPr lang="en-US" altLang="zh-CN"/>
              <a:t> broker.id</a:t>
            </a:r>
            <a:r>
              <a:rPr lang="zh-CN" altLang="en-US"/>
              <a:t>：为每个</a:t>
            </a:r>
            <a:r>
              <a:rPr lang="en-US" altLang="zh-CN"/>
              <a:t> Kafka broker </a:t>
            </a:r>
            <a:r>
              <a:rPr lang="zh-CN" altLang="en-US"/>
              <a:t>设置唯一的</a:t>
            </a:r>
            <a:r>
              <a:rPr lang="en-US" altLang="zh-CN"/>
              <a:t> ID</a:t>
            </a:r>
            <a:r>
              <a:rPr lang="zh-CN" altLang="en-US"/>
              <a:t>，例如</a:t>
            </a:r>
            <a:r>
              <a:rPr lang="en-US" altLang="zh-CN"/>
              <a:t>broker.id=0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  </a:t>
            </a:r>
            <a:r>
              <a:rPr lang="en-US" altLang="en-US"/>
              <a:t>○</a:t>
            </a:r>
            <a:r>
              <a:rPr lang="en-US" altLang="zh-CN"/>
              <a:t> listeners</a:t>
            </a:r>
            <a:r>
              <a:rPr lang="zh-CN" altLang="en-US"/>
              <a:t>：指定</a:t>
            </a:r>
            <a:r>
              <a:rPr lang="en-US" altLang="zh-CN"/>
              <a:t> Kafka </a:t>
            </a:r>
            <a:r>
              <a:rPr lang="zh-CN" altLang="en-US"/>
              <a:t>监听的地址和端口，如</a:t>
            </a:r>
            <a:r>
              <a:rPr lang="en-US" altLang="zh-CN"/>
              <a:t>listeners=PLAINTEXT://localhost:9092</a:t>
            </a:r>
            <a:r>
              <a:rPr lang="zh-CN" altLang="en-US"/>
              <a:t>（表示使用本地地址和</a:t>
            </a:r>
            <a:r>
              <a:rPr lang="en-US" altLang="zh-CN"/>
              <a:t> 9092 </a:t>
            </a:r>
            <a:r>
              <a:rPr lang="zh-CN" altLang="en-US"/>
              <a:t>端口进行通信，如果在服务器环境中，需根据实际情况修改为服务器的</a:t>
            </a:r>
            <a:r>
              <a:rPr lang="en-US" altLang="zh-CN"/>
              <a:t> IP </a:t>
            </a:r>
            <a:r>
              <a:rPr lang="zh-CN" altLang="en-US"/>
              <a:t>地址）。</a:t>
            </a:r>
            <a:endParaRPr lang="zh-CN" altLang="en-US"/>
          </a:p>
          <a:p>
            <a:r>
              <a:rPr lang="en-US" altLang="zh-CN"/>
              <a:t>  </a:t>
            </a:r>
            <a:r>
              <a:rPr lang="en-US" altLang="en-US"/>
              <a:t>○</a:t>
            </a:r>
            <a:r>
              <a:rPr lang="en-US" altLang="zh-CN"/>
              <a:t> log.dirs</a:t>
            </a:r>
            <a:r>
              <a:rPr lang="zh-CN" altLang="en-US"/>
              <a:t>：设置</a:t>
            </a:r>
            <a:r>
              <a:rPr lang="en-US" altLang="zh-CN"/>
              <a:t> Kafka </a:t>
            </a:r>
            <a:r>
              <a:rPr lang="zh-CN" altLang="en-US"/>
              <a:t>存储日志文件的目录，例如</a:t>
            </a:r>
            <a:r>
              <a:rPr lang="en-US" altLang="zh-CN"/>
              <a:t>log.dirs=/tmp/kafka-logs</a:t>
            </a:r>
            <a:r>
              <a:rPr lang="zh-CN" altLang="en-US"/>
              <a:t>（可根据实际需求修改目录路径）。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1601</Words>
  <Application>WPS 文字</Application>
  <PresentationFormat>宽屏</PresentationFormat>
  <Paragraphs>101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3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Source Han Sans CN Regular</vt:lpstr>
      <vt:lpstr>Thonburi</vt:lpstr>
      <vt:lpstr>Source Han Sans CN Bold</vt:lpstr>
      <vt:lpstr>Dream-XinCuSongGB</vt:lpstr>
      <vt:lpstr>华文宋体</vt:lpstr>
      <vt:lpstr>Source Han Sans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Sgr_MiKael</cp:lastModifiedBy>
  <cp:revision>10</cp:revision>
  <dcterms:created xsi:type="dcterms:W3CDTF">2024-12-09T15:23:23Z</dcterms:created>
  <dcterms:modified xsi:type="dcterms:W3CDTF">2024-12-09T15:23:23Z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2052-6.14.0.8924</vt:lpwstr>
  </property>
  <property fmtid="{D5CDD505-2E9C-101B-9397-08002B2CF9AE}" pid="3" name="ICV">
    <vt:lpwstr>9EB4569C8399C7CCF60357671E1A004A_41</vt:lpwstr>
  </property>
</Properties>
</file>